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97" r:id="rId7"/>
    <p:sldId id="294" r:id="rId8"/>
    <p:sldId id="307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5" r:id="rId26"/>
    <p:sldId id="278" r:id="rId27"/>
    <p:sldId id="280" r:id="rId28"/>
    <p:sldId id="279" r:id="rId29"/>
    <p:sldId id="296" r:id="rId30"/>
    <p:sldId id="283" r:id="rId31"/>
    <p:sldId id="284" r:id="rId32"/>
    <p:sldId id="308" r:id="rId33"/>
    <p:sldId id="281" r:id="rId34"/>
    <p:sldId id="298" r:id="rId35"/>
    <p:sldId id="286" r:id="rId36"/>
    <p:sldId id="302" r:id="rId37"/>
    <p:sldId id="300" r:id="rId38"/>
    <p:sldId id="288" r:id="rId39"/>
    <p:sldId id="305" r:id="rId40"/>
    <p:sldId id="304" r:id="rId41"/>
    <p:sldId id="301" r:id="rId42"/>
    <p:sldId id="303" r:id="rId43"/>
    <p:sldId id="291" r:id="rId44"/>
    <p:sldId id="292" r:id="rId45"/>
    <p:sldId id="293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Schoolbook" panose="02040604050505020304" pitchFamily="18" charset="0"/>
      <p:regular r:id="rId52"/>
      <p:bold r:id="rId53"/>
      <p:italic r:id="rId54"/>
      <p:boldItalic r:id="rId55"/>
    </p:embeddedFont>
    <p:embeddedFont>
      <p:font typeface="Comfortaa" panose="020B0604020202020204" charset="0"/>
      <p:regular r:id="rId56"/>
      <p:bold r:id="rId57"/>
    </p:embeddedFont>
    <p:embeddedFont>
      <p:font typeface="Comic Sans MS" panose="030F0702030302020204" pitchFamily="66" charset="0"/>
      <p:regular r:id="rId58"/>
      <p:bold r:id="rId59"/>
      <p:italic r:id="rId60"/>
      <p:boldItalic r:id="rId61"/>
    </p:embeddedFont>
    <p:embeddedFont>
      <p:font typeface="Fira Sans Extra Condensed Medium" panose="020B0604020202020204" charset="0"/>
      <p:regular r:id="rId62"/>
      <p:bold r:id="rId63"/>
      <p:italic r:id="rId64"/>
      <p:boldItalic r:id="rId65"/>
    </p:embeddedFont>
    <p:embeddedFont>
      <p:font typeface="Hind" panose="020B0604020202020204" charset="0"/>
      <p:regular r:id="rId66"/>
      <p:bold r:id="rId67"/>
    </p:embeddedFont>
    <p:embeddedFont>
      <p:font typeface="Oswald" panose="02000503000000000000" pitchFamily="2" charset="0"/>
      <p:regular r:id="rId68"/>
      <p:bold r:id="rId69"/>
    </p:embeddedFont>
    <p:embeddedFont>
      <p:font typeface="Pathway Gothic One" panose="020B0604020202020204" charset="0"/>
      <p:regular r:id="rId70"/>
    </p:embeddedFont>
    <p:embeddedFont>
      <p:font typeface="Roboto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68BB9B-E47A-4F1A-BBCD-1E19C37EC3B8}">
  <a:tblStyle styleId="{DD68BB9B-E47A-4F1A-BBCD-1E19C37EC3B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5" autoAdjust="0"/>
  </p:normalViewPr>
  <p:slideViewPr>
    <p:cSldViewPr snapToGrid="0">
      <p:cViewPr>
        <p:scale>
          <a:sx n="80" d="100"/>
          <a:sy n="80" d="100"/>
        </p:scale>
        <p:origin x="658" y="52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91108923884512E-2"/>
          <c:y val="3.3390748031496061E-2"/>
          <c:w val="0.92822555774278215"/>
          <c:h val="0.8417352362204724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Decision Boundary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82-4C92-A702-1C9FD9A318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Hyperplane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82-4C92-A702-1C9FD9A318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Decision Boundary2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5.5</c:v>
                </c:pt>
                <c:pt idx="4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C82-4C92-A702-1C9FD9A31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8496040"/>
        <c:axId val="608501288"/>
      </c:lineChart>
      <c:catAx>
        <c:axId val="608496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08501288"/>
        <c:crosses val="autoZero"/>
        <c:auto val="1"/>
        <c:lblAlgn val="ctr"/>
        <c:lblOffset val="100"/>
        <c:noMultiLvlLbl val="0"/>
      </c:catAx>
      <c:valAx>
        <c:axId val="608501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08496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0.46958</cdr:x>
      <cdr:y>0.4025</cdr:y>
    </cdr:from>
    <cdr:to>
      <cdr:x>0.48458</cdr:x>
      <cdr:y>0.425</cdr:y>
    </cdr:to>
    <cdr:sp macro="" textlink="">
      <cdr:nvSpPr>
        <cdr:cNvPr id="2" name="Flowchart: Connector 1">
          <a:extLst xmlns:a="http://schemas.openxmlformats.org/drawingml/2006/main">
            <a:ext uri="{FF2B5EF4-FFF2-40B4-BE49-F238E27FC236}">
              <a16:creationId xmlns:a16="http://schemas.microsoft.com/office/drawing/2014/main" id="{02D083AC-9E85-4FA2-A2C7-96C8FAC971B8}"/>
            </a:ext>
          </a:extLst>
        </cdr:cNvPr>
        <cdr:cNvSpPr/>
      </cdr:nvSpPr>
      <cdr:spPr>
        <a:xfrm xmlns:a="http://schemas.openxmlformats.org/drawingml/2006/main">
          <a:off x="2862580" y="1635760"/>
          <a:ext cx="91440" cy="91440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0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3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9pPr>
        </a:lstStyle>
        <a:p xmlns:a="http://schemas.openxmlformats.org/drawingml/2006/main">
          <a:pPr algn="ctr"/>
          <a:endParaRPr lang="fr-FR"/>
        </a:p>
      </cdr:txBody>
    </cdr:sp>
  </cdr:relSizeAnchor>
  <cdr:relSizeAnchor xmlns:cdr="http://schemas.openxmlformats.org/drawingml/2006/chartDrawing">
    <cdr:from>
      <cdr:x>0.45833</cdr:x>
      <cdr:y>0.52414</cdr:y>
    </cdr:from>
    <cdr:to>
      <cdr:x>0.47333</cdr:x>
      <cdr:y>0.54664</cdr:y>
    </cdr:to>
    <cdr:sp macro="" textlink="">
      <cdr:nvSpPr>
        <cdr:cNvPr id="3" name="Flowchart: Connector 2">
          <a:extLst xmlns:a="http://schemas.openxmlformats.org/drawingml/2006/main">
            <a:ext uri="{FF2B5EF4-FFF2-40B4-BE49-F238E27FC236}">
              <a16:creationId xmlns:a16="http://schemas.microsoft.com/office/drawing/2014/main" id="{02D083AC-9E85-4FA2-A2C7-96C8FAC971B8}"/>
            </a:ext>
          </a:extLst>
        </cdr:cNvPr>
        <cdr:cNvSpPr/>
      </cdr:nvSpPr>
      <cdr:spPr>
        <a:xfrm xmlns:a="http://schemas.openxmlformats.org/drawingml/2006/main">
          <a:off x="2794000" y="2130120"/>
          <a:ext cx="91440" cy="91440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0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3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9pPr>
        </a:lstStyle>
        <a:p xmlns:a="http://schemas.openxmlformats.org/drawingml/2006/main">
          <a:pPr algn="ctr"/>
          <a:endParaRPr lang="fr-F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tree/master/csse_covid_19_data/csse_covid_19_time_seri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75fc38c1f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875fc38c1f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75fc38c1f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875fc38c1f_2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75fc38c1f_2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875fc38c1f_2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75fc38c1f_2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g875fc38c1f_2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75fc38c1f_2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875fc38c1f_2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75fc38c1f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875fc38c1f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75fc38c1f_2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875fc38c1f_2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75fc38c1f_2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875fc38c1f_2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75fc38c1f_2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875fc38c1f_2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75fc38c1f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875fc38c1f_2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75fc38c1f_2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875fc38c1f_2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5fc38c1f_2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875fc38c1f_2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75fc38c1f_2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g875fc38c1f_2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75fc38c1f_2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g875fc38c1f_2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75fc38c1f_2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875fc38c1f_2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75fc38c1f_2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875fc38c1f_2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875fc38c1f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875fc38c1f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875fc38c1f_2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g875fc38c1f_2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75fc38c1f_2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875fc38c1f_2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75fc38c1f_2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875fc38c1f_2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75fc38c1f_2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875fc38c1f_2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875fc38c1f_2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g875fc38c1f_2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75fc38c1f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875fc38c1f_2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75fc38c1f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g875fc38c1f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5c53a9ed1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g85c53a9ed1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75fc38c1f_2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4" name="Google Shape;1004;g875fc38c1f_2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875fc38c1f_2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g875fc38c1f_2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5fc38c1f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875fc38c1f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190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878719189c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g878719189c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75fc38c1f_2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875fc38c1f_2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75fc38c1f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875fc38c1f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fr" sz="1500">
                <a:highlight>
                  <a:srgbClr val="FFFFFF"/>
                </a:highlight>
              </a:rPr>
              <a:t>Data Source</a:t>
            </a:r>
            <a:endParaRPr sz="1500"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50"/>
              <a:buChar char="●"/>
            </a:pPr>
            <a:r>
              <a:rPr lang="fr" sz="1050">
                <a:highlight>
                  <a:srgbClr val="FFFFFF"/>
                </a:highlight>
              </a:rPr>
              <a:t>This evaluation data for this competition comes from </a:t>
            </a:r>
            <a:r>
              <a:rPr lang="fr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John Hopkins CSSE</a:t>
            </a:r>
            <a:r>
              <a:rPr lang="fr" sz="1050">
                <a:highlight>
                  <a:srgbClr val="FFFFFF"/>
                </a:highlight>
              </a:rPr>
              <a:t>, which is uninvolved in the competition.</a:t>
            </a:r>
            <a:endParaRPr sz="1050"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fr" sz="1050">
                <a:highlight>
                  <a:srgbClr val="FFFFFF"/>
                </a:highlight>
              </a:rPr>
              <a:t>They are currently updating the data daily.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875fc38c1f_2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875fc38c1f_2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7000950" y="-247650"/>
            <a:ext cx="2849429" cy="277368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417975" y="3172675"/>
            <a:ext cx="4528136" cy="2346245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-340050" y="-2"/>
            <a:ext cx="2437096" cy="3777790"/>
            <a:chOff x="-340050" y="-2"/>
            <a:chExt cx="2437096" cy="3777790"/>
          </a:xfrm>
        </p:grpSpPr>
        <p:sp>
          <p:nvSpPr>
            <p:cNvPr id="57" name="Google Shape;57;p14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4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66" name="Google Shape;66;p14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676503" y="1276348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2274403" y="-2"/>
            <a:ext cx="466639" cy="475690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206129" y="2908331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-5400000" flipH="1">
            <a:off x="-211588" y="1271825"/>
            <a:ext cx="3923738" cy="381943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 flipH="1">
            <a:off x="1020837" y="1849951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 flipH="1">
            <a:off x="1056387" y="2282033"/>
            <a:ext cx="17529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 flipH="1">
            <a:off x="6274369" y="1849951"/>
            <a:ext cx="189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 flipH="1">
            <a:off x="6346819" y="2282033"/>
            <a:ext cx="17529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 flipH="1">
            <a:off x="3623100" y="1849951"/>
            <a:ext cx="189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 flipH="1">
            <a:off x="3623100" y="2282033"/>
            <a:ext cx="1897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 idx="6"/>
          </p:nvPr>
        </p:nvSpPr>
        <p:spPr>
          <a:xfrm flipH="1">
            <a:off x="1152537" y="357117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7"/>
          </p:nvPr>
        </p:nvSpPr>
        <p:spPr>
          <a:xfrm flipH="1">
            <a:off x="1056387" y="3997634"/>
            <a:ext cx="1752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8"/>
          </p:nvPr>
        </p:nvSpPr>
        <p:spPr>
          <a:xfrm flipH="1">
            <a:off x="6442969" y="357117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9"/>
          </p:nvPr>
        </p:nvSpPr>
        <p:spPr>
          <a:xfrm flipH="1">
            <a:off x="6274369" y="3997634"/>
            <a:ext cx="18978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ctrTitle" idx="13"/>
          </p:nvPr>
        </p:nvSpPr>
        <p:spPr>
          <a:xfrm flipH="1">
            <a:off x="3660000" y="3571175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4"/>
          </p:nvPr>
        </p:nvSpPr>
        <p:spPr>
          <a:xfrm flipH="1">
            <a:off x="3623100" y="3997634"/>
            <a:ext cx="18978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15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 rot="5400000">
            <a:off x="5468968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7974354" y="2157706"/>
            <a:ext cx="339188" cy="34578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040018" y="3210327"/>
            <a:ext cx="953208" cy="971699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-419885" y="820373"/>
            <a:ext cx="916686" cy="93443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36849" y="346049"/>
            <a:ext cx="419412" cy="427572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3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8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9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 rot="-5400000" flipH="1">
            <a:off x="-446057" y="1499747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 rot="6299984">
            <a:off x="5078913" y="-2215492"/>
            <a:ext cx="4042453" cy="6266285"/>
            <a:chOff x="-340050" y="-2"/>
            <a:chExt cx="2437096" cy="3777790"/>
          </a:xfrm>
        </p:grpSpPr>
        <p:sp>
          <p:nvSpPr>
            <p:cNvPr id="110" name="Google Shape;110;p17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 rot="-5400000" flipH="1">
            <a:off x="-788213" y="1351053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2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 rot="5400000" flipH="1">
            <a:off x="6518816" y="-160911"/>
            <a:ext cx="3217346" cy="31318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/>
          <p:nvPr/>
        </p:nvSpPr>
        <p:spPr>
          <a:xfrm rot="-5400000" flipH="1">
            <a:off x="-586834" y="2582289"/>
            <a:ext cx="3217346" cy="31318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096125" y="-140350"/>
            <a:ext cx="741220" cy="75569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09550" y="3875400"/>
            <a:ext cx="638169" cy="650635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609600" y="3013675"/>
            <a:ext cx="371460" cy="3787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8238275" y="1101762"/>
            <a:ext cx="371460" cy="3787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ctrTitle" idx="2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3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 idx="4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5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ctrTitle" idx="6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7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8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 rot="5400000" flipH="1">
            <a:off x="5473768" y="-47003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0"/>
          <p:cNvGrpSpPr/>
          <p:nvPr/>
        </p:nvGrpSpPr>
        <p:grpSpPr>
          <a:xfrm rot="-6299885" flipH="1">
            <a:off x="-734244" y="-1909935"/>
            <a:ext cx="2563413" cy="4737494"/>
            <a:chOff x="-340050" y="-2"/>
            <a:chExt cx="2437096" cy="3777790"/>
          </a:xfrm>
        </p:grpSpPr>
        <p:sp>
          <p:nvSpPr>
            <p:cNvPr id="144" name="Google Shape;144;p20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20"/>
          <p:cNvGrpSpPr/>
          <p:nvPr/>
        </p:nvGrpSpPr>
        <p:grpSpPr>
          <a:xfrm rot="900046">
            <a:off x="6768618" y="-650661"/>
            <a:ext cx="3443561" cy="5923786"/>
            <a:chOff x="7706147" y="1873398"/>
            <a:chExt cx="2107599" cy="3625597"/>
          </a:xfrm>
        </p:grpSpPr>
        <p:sp>
          <p:nvSpPr>
            <p:cNvPr id="153" name="Google Shape;153;p20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0"/>
          <p:cNvSpPr txBox="1">
            <a:spLocks noGrp="1"/>
          </p:cNvSpPr>
          <p:nvPr>
            <p:ph type="subTitle" idx="1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2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48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4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1"/>
          <p:cNvSpPr/>
          <p:nvPr/>
        </p:nvSpPr>
        <p:spPr>
          <a:xfrm rot="1014904">
            <a:off x="-1318421" y="2597169"/>
            <a:ext cx="6240387" cy="3109518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8571976" y="1068075"/>
            <a:ext cx="310326" cy="3180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7975229" y="453793"/>
            <a:ext cx="632225" cy="6479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14025" y="4181301"/>
            <a:ext cx="411953" cy="422198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 hasCustomPrompt="1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2" hasCustomPrompt="1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3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/>
          <p:nvPr/>
        </p:nvSpPr>
        <p:spPr>
          <a:xfrm rot="5400000" flipH="1">
            <a:off x="5766962" y="-544422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2"/>
          <p:cNvGrpSpPr/>
          <p:nvPr/>
        </p:nvGrpSpPr>
        <p:grpSpPr>
          <a:xfrm rot="6859571" flipH="1">
            <a:off x="201993" y="2098624"/>
            <a:ext cx="4042591" cy="6266499"/>
            <a:chOff x="-340050" y="-2"/>
            <a:chExt cx="2437096" cy="3777790"/>
          </a:xfrm>
        </p:grpSpPr>
        <p:sp>
          <p:nvSpPr>
            <p:cNvPr id="174" name="Google Shape;174;p22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2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83" name="Google Shape;183;p22"/>
            <p:cNvSpPr/>
            <p:nvPr/>
          </p:nvSpPr>
          <p:spPr>
            <a:xfrm>
              <a:off x="374425" y="237975"/>
              <a:ext cx="4197075" cy="5218300"/>
            </a:xfrm>
            <a:custGeom>
              <a:avLst/>
              <a:gdLst/>
              <a:ahLst/>
              <a:cxnLst/>
              <a:rect l="l" t="t" r="r" b="b"/>
              <a:pathLst>
                <a:path w="167883" h="208732" extrusionOk="0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562200" y="370825"/>
              <a:ext cx="3586425" cy="4947375"/>
            </a:xfrm>
            <a:custGeom>
              <a:avLst/>
              <a:gdLst/>
              <a:ahLst/>
              <a:cxnLst/>
              <a:rect l="l" t="t" r="r" b="b"/>
              <a:pathLst>
                <a:path w="143457" h="197895" extrusionOk="0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524050" y="838275"/>
              <a:ext cx="1187350" cy="527800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3029275" y="1578900"/>
              <a:ext cx="971475" cy="730575"/>
            </a:xfrm>
            <a:custGeom>
              <a:avLst/>
              <a:gdLst/>
              <a:ahLst/>
              <a:cxnLst/>
              <a:rect l="l" t="t" r="r" b="b"/>
              <a:pathLst>
                <a:path w="38859" h="29223" extrusionOk="0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75175" y="1847600"/>
              <a:ext cx="487950" cy="1146975"/>
            </a:xfrm>
            <a:custGeom>
              <a:avLst/>
              <a:gdLst/>
              <a:ahLst/>
              <a:cxnLst/>
              <a:rect l="l" t="t" r="r" b="b"/>
              <a:pathLst>
                <a:path w="19518" h="45879" extrusionOk="0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22"/>
          <p:cNvSpPr/>
          <p:nvPr/>
        </p:nvSpPr>
        <p:spPr>
          <a:xfrm>
            <a:off x="7794735" y="2094848"/>
            <a:ext cx="629274" cy="64495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657195" y="1545690"/>
            <a:ext cx="367483" cy="376620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3"/>
          <p:cNvSpPr/>
          <p:nvPr/>
        </p:nvSpPr>
        <p:spPr>
          <a:xfrm rot="-5400000" flipH="1">
            <a:off x="-254813" y="1351053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8168279" y="292503"/>
            <a:ext cx="412825" cy="42310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8581102" y="771181"/>
            <a:ext cx="241079" cy="247076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 rot="5400000">
            <a:off x="5272412" y="1271825"/>
            <a:ext cx="3923738" cy="381943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7594301" y="4071975"/>
            <a:ext cx="310326" cy="3180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8024829" y="3907018"/>
            <a:ext cx="632225" cy="6479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1699825" y="1339001"/>
            <a:ext cx="411953" cy="422198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 rot="4185495">
            <a:off x="6761352" y="1351062"/>
            <a:ext cx="3966053" cy="3860629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 flipH="1">
            <a:off x="-741332" y="-713203"/>
            <a:ext cx="4256056" cy="4142923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166049" y="476298"/>
            <a:ext cx="304208" cy="31008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899477" y="-215697"/>
            <a:ext cx="741377" cy="75569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7462202" y="4507253"/>
            <a:ext cx="741377" cy="75569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1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3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8"/>
          <p:cNvGrpSpPr/>
          <p:nvPr/>
        </p:nvGrpSpPr>
        <p:grpSpPr>
          <a:xfrm flipH="1">
            <a:off x="5807016" y="-636946"/>
            <a:ext cx="4224355" cy="5857441"/>
            <a:chOff x="2397737" y="2494825"/>
            <a:chExt cx="1808913" cy="2508325"/>
          </a:xfrm>
        </p:grpSpPr>
        <p:sp>
          <p:nvSpPr>
            <p:cNvPr id="215" name="Google Shape;215;p28"/>
            <p:cNvSpPr/>
            <p:nvPr/>
          </p:nvSpPr>
          <p:spPr>
            <a:xfrm>
              <a:off x="2588500" y="2494825"/>
              <a:ext cx="1618150" cy="2508325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3479675" y="3291600"/>
              <a:ext cx="402175" cy="497400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2397737" y="2595675"/>
              <a:ext cx="1399375" cy="2407275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2588500" y="2924525"/>
              <a:ext cx="360850" cy="448075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3251150" y="2735850"/>
              <a:ext cx="480725" cy="39350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2702250" y="4516700"/>
              <a:ext cx="565000" cy="367425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471550" y="4318275"/>
              <a:ext cx="210050" cy="317525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2683950" y="3624150"/>
              <a:ext cx="613625" cy="725100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28"/>
          <p:cNvSpPr/>
          <p:nvPr/>
        </p:nvSpPr>
        <p:spPr>
          <a:xfrm rot="10800000">
            <a:off x="-343975" y="1842925"/>
            <a:ext cx="4344379" cy="4229085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 rot="-1893416">
            <a:off x="611114" y="3819618"/>
            <a:ext cx="647272" cy="65991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 rot="-1893416">
            <a:off x="1456235" y="4261915"/>
            <a:ext cx="385362" cy="394973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 rot="-5400000">
            <a:off x="-666288" y="-188447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458179" y="346051"/>
            <a:ext cx="712907" cy="730677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281046" y="1250700"/>
            <a:ext cx="353321" cy="3621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4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30"/>
          <p:cNvSpPr/>
          <p:nvPr/>
        </p:nvSpPr>
        <p:spPr>
          <a:xfrm rot="-1799972">
            <a:off x="7107554" y="2597206"/>
            <a:ext cx="6240356" cy="3109502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/>
          <p:nvPr/>
        </p:nvSpPr>
        <p:spPr>
          <a:xfrm rot="5400000">
            <a:off x="5413687" y="1351053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ctrTitle"/>
          </p:nvPr>
        </p:nvSpPr>
        <p:spPr>
          <a:xfrm flipH="1">
            <a:off x="3799328" y="176087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1"/>
          </p:nvPr>
        </p:nvSpPr>
        <p:spPr>
          <a:xfrm flipH="1">
            <a:off x="3653978" y="2179118"/>
            <a:ext cx="1851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ctrTitle" idx="2"/>
          </p:nvPr>
        </p:nvSpPr>
        <p:spPr>
          <a:xfrm flipH="1">
            <a:off x="6040355" y="176087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3"/>
          </p:nvPr>
        </p:nvSpPr>
        <p:spPr>
          <a:xfrm flipH="1">
            <a:off x="5853605" y="217819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 idx="4"/>
          </p:nvPr>
        </p:nvSpPr>
        <p:spPr>
          <a:xfrm flipH="1">
            <a:off x="1535728" y="176087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5"/>
          </p:nvPr>
        </p:nvSpPr>
        <p:spPr>
          <a:xfrm flipH="1">
            <a:off x="1390378" y="2176068"/>
            <a:ext cx="1851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 idx="6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31"/>
          <p:cNvSpPr/>
          <p:nvPr/>
        </p:nvSpPr>
        <p:spPr>
          <a:xfrm rot="-5400000" flipH="1">
            <a:off x="-3020038" y="1351053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 rot="4185495">
            <a:off x="6761352" y="1351062"/>
            <a:ext cx="3966053" cy="3860629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 rot="-5400000">
            <a:off x="-283022" y="-743135"/>
            <a:ext cx="6088519" cy="592667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33"/>
          <p:cNvGrpSpPr/>
          <p:nvPr/>
        </p:nvGrpSpPr>
        <p:grpSpPr>
          <a:xfrm rot="4477095">
            <a:off x="-651131" y="-3055028"/>
            <a:ext cx="4042701" cy="6266669"/>
            <a:chOff x="-340050" y="-2"/>
            <a:chExt cx="2437096" cy="3777790"/>
          </a:xfrm>
        </p:grpSpPr>
        <p:sp>
          <p:nvSpPr>
            <p:cNvPr id="251" name="Google Shape;251;p33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33"/>
          <p:cNvSpPr txBox="1">
            <a:spLocks noGrp="1"/>
          </p:cNvSpPr>
          <p:nvPr>
            <p:ph type="ctrTitle"/>
          </p:nvPr>
        </p:nvSpPr>
        <p:spPr>
          <a:xfrm flipH="1">
            <a:off x="3545176" y="3172154"/>
            <a:ext cx="4043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 rot="-194" flipH="1">
            <a:off x="2266875" y="1736675"/>
            <a:ext cx="5321400" cy="13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1" name="Google Shape;261;p33"/>
          <p:cNvSpPr/>
          <p:nvPr/>
        </p:nvSpPr>
        <p:spPr>
          <a:xfrm rot="-1256095" flipH="1">
            <a:off x="3977005" y="-884325"/>
            <a:ext cx="1786840" cy="1295050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/>
          <p:nvPr/>
        </p:nvSpPr>
        <p:spPr>
          <a:xfrm rot="-6322941" flipH="1">
            <a:off x="7395333" y="-77944"/>
            <a:ext cx="1861284" cy="2199417"/>
          </a:xfrm>
          <a:custGeom>
            <a:avLst/>
            <a:gdLst/>
            <a:ahLst/>
            <a:cxnLst/>
            <a:rect l="l" t="t" r="r" b="b"/>
            <a:pathLst>
              <a:path w="24545" h="29004" extrusionOk="0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ctrTitle"/>
          </p:nvPr>
        </p:nvSpPr>
        <p:spPr>
          <a:xfrm flipH="1">
            <a:off x="1463925" y="1085113"/>
            <a:ext cx="21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"/>
          </p:nvPr>
        </p:nvSpPr>
        <p:spPr>
          <a:xfrm flipH="1">
            <a:off x="1007475" y="1812749"/>
            <a:ext cx="30507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ctrTitle" idx="2"/>
          </p:nvPr>
        </p:nvSpPr>
        <p:spPr>
          <a:xfrm flipH="1">
            <a:off x="5542275" y="1085086"/>
            <a:ext cx="213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3"/>
          </p:nvPr>
        </p:nvSpPr>
        <p:spPr>
          <a:xfrm flipH="1">
            <a:off x="5085825" y="1812749"/>
            <a:ext cx="3050700" cy="1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title" idx="4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 flipH="1">
            <a:off x="6992626" y="1101750"/>
            <a:ext cx="129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ubTitle" idx="1"/>
          </p:nvPr>
        </p:nvSpPr>
        <p:spPr>
          <a:xfrm flipH="1">
            <a:off x="6358430" y="2097460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ctrTitle" idx="2"/>
          </p:nvPr>
        </p:nvSpPr>
        <p:spPr>
          <a:xfrm flipH="1">
            <a:off x="866500" y="2166800"/>
            <a:ext cx="1560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subTitle" idx="3"/>
          </p:nvPr>
        </p:nvSpPr>
        <p:spPr>
          <a:xfrm flipH="1">
            <a:off x="866507" y="3414881"/>
            <a:ext cx="1851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title" idx="4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5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 rot="-1256097" flipH="1">
            <a:off x="246414" y="654727"/>
            <a:ext cx="3034839" cy="2199547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/>
          <p:nvPr/>
        </p:nvSpPr>
        <p:spPr>
          <a:xfrm rot="5400000">
            <a:off x="5272412" y="1830000"/>
            <a:ext cx="3923738" cy="381943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1630925" y="1451375"/>
            <a:ext cx="5882100" cy="24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SemiBold"/>
              <a:buChar char="●"/>
              <a:defRPr sz="1400"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8068951" y="1415225"/>
            <a:ext cx="310326" cy="3180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8511773" y="2032679"/>
            <a:ext cx="960476" cy="984378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1357125" y="929401"/>
            <a:ext cx="411953" cy="422198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ONLY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 rot="954221">
            <a:off x="-1260687" y="2820017"/>
            <a:ext cx="5561610" cy="2771175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3197100" y="88015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309180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9" name="Google Shape;289;p38"/>
          <p:cNvSpPr txBox="1"/>
          <p:nvPr/>
        </p:nvSpPr>
        <p:spPr>
          <a:xfrm>
            <a:off x="2876550" y="3571800"/>
            <a:ext cx="3390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f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/>
              </a:rPr>
              <a:t>Slidesgo</a:t>
            </a:r>
            <a:r>
              <a:rPr lang="fr" sz="1000" b="0" i="0" u="none" strike="noStrike" cap="non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f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/>
              </a:rPr>
              <a:t>Flaticon</a:t>
            </a:r>
            <a:r>
              <a:rPr lang="fr" sz="1000" b="0" i="0" u="none" strike="noStrike" cap="non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f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/>
              </a:rPr>
              <a:t>Freepik</a:t>
            </a:r>
            <a:endParaRPr sz="1000" b="1" i="0" u="none" strike="noStrike" cap="none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90" name="Google Shape;290;p38"/>
          <p:cNvGrpSpPr/>
          <p:nvPr/>
        </p:nvGrpSpPr>
        <p:grpSpPr>
          <a:xfrm>
            <a:off x="7066629" y="1334095"/>
            <a:ext cx="3626273" cy="4508611"/>
            <a:chOff x="6721529" y="1466845"/>
            <a:chExt cx="3626273" cy="4508611"/>
          </a:xfrm>
        </p:grpSpPr>
        <p:grpSp>
          <p:nvGrpSpPr>
            <p:cNvPr id="291" name="Google Shape;291;p38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92" name="Google Shape;292;p38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avLst/>
                <a:gdLst/>
                <a:ahLst/>
                <a:cxnLst/>
                <a:rect l="l" t="t" r="r" b="b"/>
                <a:pathLst>
                  <a:path w="167883" h="208732" extrusionOk="0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8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avLst/>
                <a:gdLst/>
                <a:ahLst/>
                <a:cxnLst/>
                <a:rect l="l" t="t" r="r" b="b"/>
                <a:pathLst>
                  <a:path w="143457" h="197895" extrusionOk="0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8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avLst/>
                <a:gdLst/>
                <a:ahLst/>
                <a:cxnLst/>
                <a:rect l="l" t="t" r="r" b="b"/>
                <a:pathLst>
                  <a:path w="47494" h="21112" extrusionOk="0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8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avLst/>
                <a:gdLst/>
                <a:ahLst/>
                <a:cxnLst/>
                <a:rect l="l" t="t" r="r" b="b"/>
                <a:pathLst>
                  <a:path w="38859" h="29223" extrusionOk="0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8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avLst/>
                <a:gdLst/>
                <a:ahLst/>
                <a:cxnLst/>
                <a:rect l="l" t="t" r="r" b="b"/>
                <a:pathLst>
                  <a:path w="19518" h="45879" extrusionOk="0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Google Shape;297;p38"/>
            <p:cNvSpPr/>
            <p:nvPr/>
          </p:nvSpPr>
          <p:spPr>
            <a:xfrm rot="7625530" flipH="1">
              <a:off x="6865436" y="3769068"/>
              <a:ext cx="1769117" cy="786365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38"/>
          <p:cNvGrpSpPr/>
          <p:nvPr/>
        </p:nvGrpSpPr>
        <p:grpSpPr>
          <a:xfrm rot="2700000" flipH="1">
            <a:off x="-275050" y="-1561386"/>
            <a:ext cx="2726350" cy="4690004"/>
            <a:chOff x="7706147" y="1873398"/>
            <a:chExt cx="2107599" cy="3625597"/>
          </a:xfrm>
        </p:grpSpPr>
        <p:sp>
          <p:nvSpPr>
            <p:cNvPr id="299" name="Google Shape;299;p38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38"/>
          <p:cNvSpPr/>
          <p:nvPr/>
        </p:nvSpPr>
        <p:spPr>
          <a:xfrm>
            <a:off x="1443525" y="2561550"/>
            <a:ext cx="384329" cy="393895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/>
          <p:nvPr/>
        </p:nvSpPr>
        <p:spPr>
          <a:xfrm rot="-5400000" flipH="1">
            <a:off x="-254813" y="1351053"/>
            <a:ext cx="3966072" cy="3860646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9"/>
          <p:cNvSpPr txBox="1">
            <a:spLocks noGrp="1"/>
          </p:cNvSpPr>
          <p:nvPr>
            <p:ph type="body" idx="1"/>
          </p:nvPr>
        </p:nvSpPr>
        <p:spPr>
          <a:xfrm>
            <a:off x="1243175" y="1385164"/>
            <a:ext cx="348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2"/>
          </p:nvPr>
        </p:nvSpPr>
        <p:spPr>
          <a:xfrm>
            <a:off x="4935300" y="1385177"/>
            <a:ext cx="348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4" name="Google Shape;314;p42"/>
          <p:cNvSpPr/>
          <p:nvPr/>
        </p:nvSpPr>
        <p:spPr>
          <a:xfrm rot="1014904">
            <a:off x="-1318421" y="2597169"/>
            <a:ext cx="6240387" cy="3109518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8571976" y="1068075"/>
            <a:ext cx="310326" cy="3180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7975229" y="453793"/>
            <a:ext cx="632225" cy="647949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514025" y="4181301"/>
            <a:ext cx="411953" cy="422198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C5i28Qhbu1sgEq5WYJiSDpsWp29EHAx9yAcopssyS4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43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323" name="Google Shape;323;p43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3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3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3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3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3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3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3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3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3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43"/>
          <p:cNvSpPr/>
          <p:nvPr/>
        </p:nvSpPr>
        <p:spPr>
          <a:xfrm>
            <a:off x="3401150" y="3025550"/>
            <a:ext cx="2562300" cy="792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 txBox="1">
            <a:spLocks noGrp="1"/>
          </p:cNvSpPr>
          <p:nvPr>
            <p:ph type="ctrTitle"/>
          </p:nvPr>
        </p:nvSpPr>
        <p:spPr>
          <a:xfrm>
            <a:off x="2501000" y="92800"/>
            <a:ext cx="45282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6000" dirty="0"/>
              <a:t>COVID 19 GLOBAL FORECASTING</a:t>
            </a:r>
            <a:endParaRPr sz="6000" dirty="0"/>
          </a:p>
        </p:txBody>
      </p:sp>
      <p:sp>
        <p:nvSpPr>
          <p:cNvPr id="363" name="Google Shape;363;p43"/>
          <p:cNvSpPr txBox="1">
            <a:spLocks noGrp="1"/>
          </p:cNvSpPr>
          <p:nvPr>
            <p:ph type="subTitle" idx="1"/>
          </p:nvPr>
        </p:nvSpPr>
        <p:spPr>
          <a:xfrm>
            <a:off x="3281900" y="3177250"/>
            <a:ext cx="2800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b="1" dirty="0">
                <a:solidFill>
                  <a:schemeClr val="dk2"/>
                </a:solidFill>
              </a:rPr>
              <a:t>Challenge Accepted</a:t>
            </a:r>
            <a:endParaRPr b="1" dirty="0">
              <a:solidFill>
                <a:schemeClr val="dk2"/>
              </a:solidFill>
            </a:endParaRPr>
          </a:p>
        </p:txBody>
      </p:sp>
      <p:grpSp>
        <p:nvGrpSpPr>
          <p:cNvPr id="364" name="Google Shape;364;p43"/>
          <p:cNvGrpSpPr/>
          <p:nvPr/>
        </p:nvGrpSpPr>
        <p:grpSpPr>
          <a:xfrm>
            <a:off x="7136806" y="3025554"/>
            <a:ext cx="903819" cy="915039"/>
            <a:chOff x="4304200" y="4312250"/>
            <a:chExt cx="191325" cy="193700"/>
          </a:xfrm>
        </p:grpSpPr>
        <p:sp>
          <p:nvSpPr>
            <p:cNvPr id="365" name="Google Shape;365;p43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3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3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3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3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3"/>
          <p:cNvSpPr txBox="1"/>
          <p:nvPr/>
        </p:nvSpPr>
        <p:spPr>
          <a:xfrm>
            <a:off x="5880725" y="2128100"/>
            <a:ext cx="15306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 dirty="0">
                <a:solidFill>
                  <a:srgbClr val="FFF2CC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Kaggle</a:t>
            </a:r>
            <a:endParaRPr sz="2000" b="0" i="0" u="none" strike="noStrike" cap="none" dirty="0">
              <a:solidFill>
                <a:srgbClr val="FFF2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557675" y="3940600"/>
            <a:ext cx="1670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>
                <a:solidFill>
                  <a:srgbClr val="FFF2CC"/>
                </a:solidFill>
                <a:latin typeface="Comic Sans MS"/>
                <a:ea typeface="Comic Sans MS"/>
                <a:cs typeface="Comic Sans MS"/>
                <a:sym typeface="Comic Sans MS"/>
              </a:rPr>
              <a:t>2019 - 2020</a:t>
            </a:r>
            <a:endParaRPr sz="2000" b="0" i="0" u="none" strike="noStrike" cap="none">
              <a:solidFill>
                <a:srgbClr val="FFF2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2" grpId="0"/>
      <p:bldP spid="363" grpId="0" build="p"/>
      <p:bldP spid="4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 idx="8"/>
          </p:nvPr>
        </p:nvSpPr>
        <p:spPr>
          <a:xfrm>
            <a:off x="2411325" y="394650"/>
            <a:ext cx="3372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000">
                <a:latin typeface="Comic Sans MS" panose="030F0702030302020204" pitchFamily="66" charset="0"/>
              </a:rPr>
              <a:t>DATA UNDERSTANDING</a:t>
            </a:r>
            <a:endParaRPr sz="2000">
              <a:latin typeface="Comic Sans MS" panose="030F0702030302020204" pitchFamily="66" charset="0"/>
            </a:endParaRPr>
          </a:p>
        </p:txBody>
      </p:sp>
      <p:sp>
        <p:nvSpPr>
          <p:cNvPr id="646" name="Google Shape;646;p50"/>
          <p:cNvSpPr/>
          <p:nvPr/>
        </p:nvSpPr>
        <p:spPr>
          <a:xfrm rot="5400000">
            <a:off x="3791825" y="-1209825"/>
            <a:ext cx="1780800" cy="742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graphicFrame>
        <p:nvGraphicFramePr>
          <p:cNvPr id="647" name="Google Shape;647;p50"/>
          <p:cNvGraphicFramePr/>
          <p:nvPr>
            <p:extLst>
              <p:ext uri="{D42A27DB-BD31-4B8C-83A1-F6EECF244321}">
                <p14:modId xmlns:p14="http://schemas.microsoft.com/office/powerpoint/2010/main" val="1053596203"/>
              </p:ext>
            </p:extLst>
          </p:nvPr>
        </p:nvGraphicFramePr>
        <p:xfrm>
          <a:off x="1089300" y="1683825"/>
          <a:ext cx="6719500" cy="1645800"/>
        </p:xfrm>
        <a:graphic>
          <a:graphicData uri="http://schemas.openxmlformats.org/drawingml/2006/table">
            <a:tbl>
              <a:tblPr>
                <a:noFill/>
                <a:tableStyleId>{DD68BB9B-E47A-4F1A-BBCD-1E19C37EC3B8}</a:tableStyleId>
              </a:tblPr>
              <a:tblGrid>
                <a:gridCol w="13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fr" sz="1700" b="1" u="none" strike="noStrike" cap="none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Province_State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fr" sz="1700" b="1" u="none" strike="noStrike" cap="none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Country_Region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fr" sz="1700" u="none" strike="noStrike" cap="none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             </a:t>
                      </a:r>
                      <a:r>
                        <a:rPr lang="fr" sz="1700" b="1" u="none" strike="noStrike" cap="none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Date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" sz="1800" b="1" u="none" strike="noStrike" cap="none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ConfirmedCases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" sz="1800" b="1" u="none" strike="noStrike" cap="none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FatalitiesCases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  Italy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 Italy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13/05/2020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222104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31106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Tunisia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Tunisia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13/05/2020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1032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strike="noStrike" cap="none"/>
                        <a:t>       45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1"/>
          <p:cNvSpPr txBox="1">
            <a:spLocks noGrp="1"/>
          </p:cNvSpPr>
          <p:nvPr>
            <p:ph type="title"/>
          </p:nvPr>
        </p:nvSpPr>
        <p:spPr>
          <a:xfrm>
            <a:off x="1260390" y="911325"/>
            <a:ext cx="5324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5400" dirty="0">
                <a:latin typeface="Comic Sans MS" panose="030F0702030302020204" pitchFamily="66" charset="0"/>
              </a:rPr>
              <a:t>4,837,361</a:t>
            </a:r>
            <a:endParaRPr sz="5400" dirty="0">
              <a:latin typeface="Comic Sans MS" panose="030F0702030302020204" pitchFamily="66" charset="0"/>
            </a:endParaRPr>
          </a:p>
        </p:txBody>
      </p:sp>
      <p:sp>
        <p:nvSpPr>
          <p:cNvPr id="653" name="Google Shape;653;p51"/>
          <p:cNvSpPr txBox="1">
            <a:spLocks noGrp="1"/>
          </p:cNvSpPr>
          <p:nvPr>
            <p:ph type="subTitle" idx="1"/>
          </p:nvPr>
        </p:nvSpPr>
        <p:spPr>
          <a:xfrm flipH="1">
            <a:off x="5055875" y="1689250"/>
            <a:ext cx="20868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100">
                <a:latin typeface="Comic Sans MS" panose="030F0702030302020204" pitchFamily="66" charset="0"/>
              </a:rPr>
              <a:t>Cases detected</a:t>
            </a: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654" name="Google Shape;654;p51"/>
          <p:cNvSpPr/>
          <p:nvPr/>
        </p:nvSpPr>
        <p:spPr>
          <a:xfrm>
            <a:off x="8540300" y="3505975"/>
            <a:ext cx="302400" cy="281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8602900" y="4001825"/>
            <a:ext cx="302400" cy="281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6672800" y="3505975"/>
            <a:ext cx="18675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500"/>
            </a:pPr>
            <a:r>
              <a:rPr lang="fr-FR" sz="1050" b="1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Fatalities</a:t>
            </a:r>
            <a:r>
              <a:rPr lang="fr-FR" sz="1050" b="1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Cases</a:t>
            </a:r>
          </a:p>
        </p:txBody>
      </p:sp>
      <p:sp>
        <p:nvSpPr>
          <p:cNvPr id="657" name="Google Shape;657;p51"/>
          <p:cNvSpPr txBox="1"/>
          <p:nvPr/>
        </p:nvSpPr>
        <p:spPr>
          <a:xfrm>
            <a:off x="6672775" y="3928775"/>
            <a:ext cx="18675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500"/>
            </a:pPr>
            <a:r>
              <a:rPr lang="fr-FR" sz="1050" b="1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Confirmed</a:t>
            </a:r>
            <a:r>
              <a:rPr lang="fr-FR" sz="1050" b="1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Cases</a:t>
            </a:r>
          </a:p>
        </p:txBody>
      </p:sp>
      <p:sp>
        <p:nvSpPr>
          <p:cNvPr id="658" name="Google Shape;658;p51"/>
          <p:cNvSpPr txBox="1"/>
          <p:nvPr/>
        </p:nvSpPr>
        <p:spPr>
          <a:xfrm>
            <a:off x="281675" y="165825"/>
            <a:ext cx="3000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" sz="1800" b="0" i="0" u="none" strike="noStrike" cap="none">
                <a:solidFill>
                  <a:schemeClr val="dk1"/>
                </a:solidFill>
                <a:latin typeface="Comic Sans MS" panose="030F0702030302020204" pitchFamily="66" charset="0"/>
                <a:ea typeface="Pathway Gothic One"/>
                <a:cs typeface="Pathway Gothic One"/>
                <a:sym typeface="Pathway Gothic One"/>
              </a:rPr>
              <a:t>Data Visualization</a:t>
            </a: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659" name="Google Shape;659;p51"/>
          <p:cNvSpPr/>
          <p:nvPr/>
        </p:nvSpPr>
        <p:spPr>
          <a:xfrm>
            <a:off x="4030676" y="2504975"/>
            <a:ext cx="1867500" cy="170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660" name="Google Shape;660;p51"/>
          <p:cNvSpPr/>
          <p:nvPr/>
        </p:nvSpPr>
        <p:spPr>
          <a:xfrm>
            <a:off x="4030676" y="2504975"/>
            <a:ext cx="1867500" cy="1705500"/>
          </a:xfrm>
          <a:prstGeom prst="pie">
            <a:avLst>
              <a:gd name="adj1" fmla="val 19816683"/>
              <a:gd name="adj2" fmla="val 1673133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000" b="1" i="0" u="none" strike="noStrike" cap="none" dirty="0">
                <a:solidFill>
                  <a:schemeClr val="lt1"/>
                </a:solidFill>
                <a:latin typeface="Comic Sans MS" panose="030F0702030302020204" pitchFamily="66" charset="0"/>
                <a:sym typeface="Arial"/>
              </a:rPr>
              <a:t>              </a:t>
            </a:r>
            <a:endParaRPr sz="1000" b="1" i="0" u="none" strike="noStrike" cap="none" dirty="0">
              <a:solidFill>
                <a:schemeClr val="lt1"/>
              </a:solidFill>
              <a:latin typeface="Comic Sans MS" panose="030F0702030302020204" pitchFamily="66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000" b="1" i="0" u="none" strike="noStrike" cap="none" dirty="0">
                <a:solidFill>
                  <a:schemeClr val="lt1"/>
                </a:solidFill>
                <a:latin typeface="Comic Sans MS" panose="030F0702030302020204" pitchFamily="66" charset="0"/>
                <a:sym typeface="Arial"/>
              </a:rPr>
              <a:t>            6.4%</a:t>
            </a:r>
            <a:endParaRPr sz="1000" b="1" i="0" u="none" strike="noStrike" cap="none" dirty="0">
              <a:solidFill>
                <a:schemeClr val="lt1"/>
              </a:solidFill>
              <a:latin typeface="Comic Sans MS" panose="030F0702030302020204" pitchFamily="66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000" b="1" i="0" u="none" strike="noStrike" cap="none" dirty="0">
                <a:solidFill>
                  <a:srgbClr val="000000"/>
                </a:solidFill>
                <a:latin typeface="Comic Sans MS" panose="030F0702030302020204" pitchFamily="66" charset="0"/>
                <a:sym typeface="Arial"/>
              </a:rPr>
              <a:t>              </a:t>
            </a:r>
            <a:endParaRPr sz="1000" b="1" i="0" u="none" strike="noStrike" cap="none" dirty="0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000" b="1" i="0" u="none" strike="noStrike" cap="none" dirty="0">
                <a:solidFill>
                  <a:schemeClr val="lt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  93.6%      </a:t>
            </a:r>
            <a:endParaRPr sz="1000" b="1" i="0" u="none" strike="noStrike" cap="none" dirty="0">
              <a:solidFill>
                <a:schemeClr val="lt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/>
      <p:bldP spid="655" grpId="0" animBg="1"/>
      <p:bldP spid="656" grpId="0"/>
      <p:bldP spid="657" grpId="0"/>
      <p:bldP spid="659" grpId="0" animBg="1"/>
      <p:bldP spid="6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 txBox="1">
            <a:spLocks noGrp="1"/>
          </p:cNvSpPr>
          <p:nvPr>
            <p:ph type="title"/>
          </p:nvPr>
        </p:nvSpPr>
        <p:spPr>
          <a:xfrm>
            <a:off x="2921750" y="200000"/>
            <a:ext cx="2987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400" dirty="0">
                <a:latin typeface="Comic Sans MS" panose="030F0702030302020204" pitchFamily="66" charset="0"/>
              </a:rPr>
              <a:t>Data Visualization</a:t>
            </a:r>
            <a:endParaRPr sz="2400" dirty="0">
              <a:latin typeface="Comic Sans MS" panose="030F0702030302020204" pitchFamily="66" charset="0"/>
            </a:endParaRPr>
          </a:p>
        </p:txBody>
      </p:sp>
      <p:pic>
        <p:nvPicPr>
          <p:cNvPr id="666" name="Google Shape;66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3052" y="1020525"/>
            <a:ext cx="5430799" cy="3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2"/>
          <p:cNvSpPr txBox="1"/>
          <p:nvPr/>
        </p:nvSpPr>
        <p:spPr>
          <a:xfrm>
            <a:off x="3286625" y="4511750"/>
            <a:ext cx="46533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" b="0" i="0" u="none" strike="noStrike" cap="none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Top 10 Confirmed Cases By country </a:t>
            </a:r>
            <a:endParaRPr b="0" i="0" u="none" strike="noStrike" cap="none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3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400">
                <a:latin typeface="Comic Sans MS" panose="030F0702030302020204" pitchFamily="66" charset="0"/>
              </a:rPr>
              <a:t>Data Visualization</a:t>
            </a:r>
            <a:endParaRPr sz="2400">
              <a:latin typeface="Comic Sans MS" panose="030F0702030302020204" pitchFamily="66" charset="0"/>
            </a:endParaRPr>
          </a:p>
        </p:txBody>
      </p:sp>
      <p:cxnSp>
        <p:nvCxnSpPr>
          <p:cNvPr id="673" name="Google Shape;673;p53"/>
          <p:cNvCxnSpPr/>
          <p:nvPr/>
        </p:nvCxnSpPr>
        <p:spPr>
          <a:xfrm>
            <a:off x="2376450" y="3674217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674" name="Google Shape;674;p53"/>
          <p:cNvSpPr txBox="1"/>
          <p:nvPr/>
        </p:nvSpPr>
        <p:spPr>
          <a:xfrm>
            <a:off x="1190550" y="4082275"/>
            <a:ext cx="2371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800" b="0" i="0" u="none" strike="noStrike" cap="none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Tunisia </a:t>
            </a:r>
            <a:endParaRPr sz="1800" b="0" i="0" u="none" strike="noStrike" cap="none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75" name="Google Shape;675;p53"/>
          <p:cNvCxnSpPr/>
          <p:nvPr/>
        </p:nvCxnSpPr>
        <p:spPr>
          <a:xfrm>
            <a:off x="6414168" y="3674236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676" name="Google Shape;676;p53"/>
          <p:cNvSpPr txBox="1"/>
          <p:nvPr/>
        </p:nvSpPr>
        <p:spPr>
          <a:xfrm>
            <a:off x="5228268" y="4082269"/>
            <a:ext cx="2371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800" b="0" i="0" u="none" strike="noStrike" cap="none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Italy </a:t>
            </a:r>
            <a:endParaRPr sz="1800" b="0" i="0" u="none" strike="noStrike" cap="none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0500" y="1101750"/>
            <a:ext cx="3887362" cy="25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50" y="1101750"/>
            <a:ext cx="3980325" cy="25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4"/>
          <p:cNvSpPr txBox="1">
            <a:spLocks noGrp="1"/>
          </p:cNvSpPr>
          <p:nvPr>
            <p:ph type="title"/>
          </p:nvPr>
        </p:nvSpPr>
        <p:spPr>
          <a:xfrm>
            <a:off x="414625" y="1097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dirty="0">
                <a:latin typeface="Comic Sans MS" panose="030F0702030302020204" pitchFamily="66" charset="0"/>
              </a:rPr>
              <a:t>Data Visualization</a:t>
            </a:r>
            <a:endParaRPr sz="2400" dirty="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mic Sans MS" panose="030F0702030302020204" pitchFamily="66" charset="0"/>
            </a:endParaRPr>
          </a:p>
        </p:txBody>
      </p:sp>
      <p:pic>
        <p:nvPicPr>
          <p:cNvPr id="684" name="Google Shape;68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125" y="798250"/>
            <a:ext cx="5741249" cy="35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4"/>
          <p:cNvSpPr txBox="1">
            <a:spLocks noGrp="1"/>
          </p:cNvSpPr>
          <p:nvPr>
            <p:ph type="title"/>
          </p:nvPr>
        </p:nvSpPr>
        <p:spPr>
          <a:xfrm>
            <a:off x="717025" y="4449225"/>
            <a:ext cx="7901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40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Deaths growth for top 10 worst affected countries</a:t>
            </a:r>
            <a:endParaRPr sz="240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224" y="738950"/>
            <a:ext cx="5771551" cy="37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5"/>
          <p:cNvSpPr txBox="1">
            <a:spLocks noGrp="1"/>
          </p:cNvSpPr>
          <p:nvPr>
            <p:ph type="title"/>
          </p:nvPr>
        </p:nvSpPr>
        <p:spPr>
          <a:xfrm>
            <a:off x="414625" y="1097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400" dirty="0">
                <a:latin typeface="Comic Sans MS" panose="030F0702030302020204" pitchFamily="66" charset="0"/>
              </a:rPr>
              <a:t>Data Visualization</a:t>
            </a:r>
            <a:endParaRPr sz="2400" dirty="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692" name="Google Shape;692;p55"/>
          <p:cNvSpPr txBox="1">
            <a:spLocks noGrp="1"/>
          </p:cNvSpPr>
          <p:nvPr>
            <p:ph type="title"/>
          </p:nvPr>
        </p:nvSpPr>
        <p:spPr>
          <a:xfrm>
            <a:off x="717025" y="4449225"/>
            <a:ext cx="7901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40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Cases  growth for top 10 worst affected countries</a:t>
            </a:r>
            <a:endParaRPr sz="240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25" y="2100025"/>
            <a:ext cx="4431975" cy="29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3876" y="98400"/>
            <a:ext cx="4350099" cy="27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6"/>
          <p:cNvSpPr txBox="1">
            <a:spLocks noGrp="1"/>
          </p:cNvSpPr>
          <p:nvPr>
            <p:ph type="title"/>
          </p:nvPr>
        </p:nvSpPr>
        <p:spPr>
          <a:xfrm>
            <a:off x="260513" y="863775"/>
            <a:ext cx="4191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800" dirty="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Confirmed and Fatalities cases in Italy</a:t>
            </a:r>
            <a:endParaRPr dirty="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00" name="Google Shape;700;p56"/>
          <p:cNvSpPr txBox="1">
            <a:spLocks noGrp="1"/>
          </p:cNvSpPr>
          <p:nvPr>
            <p:ph type="title"/>
          </p:nvPr>
        </p:nvSpPr>
        <p:spPr>
          <a:xfrm>
            <a:off x="4733425" y="3646850"/>
            <a:ext cx="4191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80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Confirmed and Fatalities cases in USA</a:t>
            </a:r>
            <a:endParaRPr sz="1800"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0550" y="206225"/>
            <a:ext cx="4431975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7"/>
          <p:cNvSpPr txBox="1">
            <a:spLocks noGrp="1"/>
          </p:cNvSpPr>
          <p:nvPr>
            <p:ph type="title"/>
          </p:nvPr>
        </p:nvSpPr>
        <p:spPr>
          <a:xfrm>
            <a:off x="260513" y="863775"/>
            <a:ext cx="4191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800" dirty="0">
                <a:latin typeface="Comic Sans MS"/>
                <a:ea typeface="Comic Sans MS"/>
                <a:cs typeface="Comic Sans MS"/>
                <a:sym typeface="Comic Sans MS"/>
              </a:rPr>
              <a:t>Confirmed and Fatalities cases in Tunisia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pic>
        <p:nvPicPr>
          <p:cNvPr id="707" name="Google Shape;707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50" y="2204000"/>
            <a:ext cx="4335749" cy="278726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7"/>
          <p:cNvSpPr txBox="1">
            <a:spLocks noGrp="1"/>
          </p:cNvSpPr>
          <p:nvPr>
            <p:ph type="title"/>
          </p:nvPr>
        </p:nvSpPr>
        <p:spPr>
          <a:xfrm>
            <a:off x="4761025" y="3676250"/>
            <a:ext cx="4191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800">
                <a:latin typeface="Comic Sans MS"/>
                <a:ea typeface="Comic Sans MS"/>
                <a:cs typeface="Comic Sans MS"/>
                <a:sym typeface="Comic Sans MS"/>
              </a:rPr>
              <a:t>Confirmed and Fatalities cases in France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8"/>
          <p:cNvPicPr preferRelativeResize="0"/>
          <p:nvPr/>
        </p:nvPicPr>
        <p:blipFill rotWithShape="1">
          <a:blip r:embed="rId3">
            <a:alphaModFix/>
          </a:blip>
          <a:srcRect l="-1460" r="1460"/>
          <a:stretch/>
        </p:blipFill>
        <p:spPr>
          <a:xfrm>
            <a:off x="1580438" y="777825"/>
            <a:ext cx="5813033" cy="37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8"/>
          <p:cNvSpPr txBox="1">
            <a:spLocks noGrp="1"/>
          </p:cNvSpPr>
          <p:nvPr>
            <p:ph type="title"/>
          </p:nvPr>
        </p:nvSpPr>
        <p:spPr>
          <a:xfrm>
            <a:off x="385200" y="999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800" dirty="0">
                <a:latin typeface="Comic Sans MS" panose="030F0702030302020204" pitchFamily="66" charset="0"/>
              </a:rPr>
              <a:t>Data Visualization</a:t>
            </a:r>
            <a:endParaRPr sz="2800" dirty="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800" dirty="0">
              <a:latin typeface="Comic Sans MS" panose="030F0702030302020204" pitchFamily="66" charset="0"/>
            </a:endParaRPr>
          </a:p>
        </p:txBody>
      </p:sp>
      <p:sp>
        <p:nvSpPr>
          <p:cNvPr id="715" name="Google Shape;715;p58"/>
          <p:cNvSpPr txBox="1">
            <a:spLocks noGrp="1"/>
          </p:cNvSpPr>
          <p:nvPr>
            <p:ph type="title"/>
          </p:nvPr>
        </p:nvSpPr>
        <p:spPr>
          <a:xfrm>
            <a:off x="775925" y="4576850"/>
            <a:ext cx="7901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160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Confirmed Cases spread over time</a:t>
            </a:r>
            <a:endParaRPr sz="2800">
              <a:latin typeface="Comic Sans MS" panose="030F0702030302020204" pitchFamily="66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59"/>
          <p:cNvGrpSpPr/>
          <p:nvPr/>
        </p:nvGrpSpPr>
        <p:grpSpPr>
          <a:xfrm flipH="1">
            <a:off x="618347" y="2071312"/>
            <a:ext cx="1994302" cy="1320735"/>
            <a:chOff x="3609450" y="1186000"/>
            <a:chExt cx="1448400" cy="971700"/>
          </a:xfrm>
        </p:grpSpPr>
        <p:sp>
          <p:nvSpPr>
            <p:cNvPr id="721" name="Google Shape;721;p59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2" name="Google Shape;722;p59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3" name="Google Shape;723;p59"/>
            <p:cNvCxnSpPr>
              <a:stCxn id="721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439775" y="2413823"/>
            <a:ext cx="16659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725" name="Google Shape;725;p59"/>
          <p:cNvSpPr txBox="1"/>
          <p:nvPr/>
        </p:nvSpPr>
        <p:spPr>
          <a:xfrm>
            <a:off x="2519615" y="2071288"/>
            <a:ext cx="3965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" sz="3000" b="0" i="1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PREPARATION </a:t>
            </a:r>
            <a:endParaRPr sz="3000" b="0" i="1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>
            <a:spLocks noGrp="1"/>
          </p:cNvSpPr>
          <p:nvPr>
            <p:ph type="title" idx="15"/>
          </p:nvPr>
        </p:nvSpPr>
        <p:spPr>
          <a:xfrm>
            <a:off x="299333" y="188423"/>
            <a:ext cx="820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/>
              <a:t>Challenge Accepted</a:t>
            </a:r>
            <a:endParaRPr dirty="0"/>
          </a:p>
        </p:txBody>
      </p:sp>
      <p:sp>
        <p:nvSpPr>
          <p:cNvPr id="410" name="Google Shape;410;p44"/>
          <p:cNvSpPr txBox="1">
            <a:spLocks noGrp="1"/>
          </p:cNvSpPr>
          <p:nvPr>
            <p:ph type="ctrTitle" idx="2"/>
          </p:nvPr>
        </p:nvSpPr>
        <p:spPr>
          <a:xfrm flipH="1">
            <a:off x="6243034" y="2390449"/>
            <a:ext cx="189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Guemira Marwa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ctrTitle" idx="4"/>
          </p:nvPr>
        </p:nvSpPr>
        <p:spPr>
          <a:xfrm flipH="1">
            <a:off x="3591765" y="2390449"/>
            <a:ext cx="189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Mensi Iheb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ctrTitle" idx="6"/>
          </p:nvPr>
        </p:nvSpPr>
        <p:spPr>
          <a:xfrm flipH="1">
            <a:off x="1327152" y="440532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Smari Mariem</a:t>
            </a:r>
            <a:endParaRPr/>
          </a:p>
        </p:txBody>
      </p:sp>
      <p:sp>
        <p:nvSpPr>
          <p:cNvPr id="413" name="Google Shape;413;p44"/>
          <p:cNvSpPr txBox="1">
            <a:spLocks noGrp="1"/>
          </p:cNvSpPr>
          <p:nvPr>
            <p:ph type="ctrTitle" idx="8"/>
          </p:nvPr>
        </p:nvSpPr>
        <p:spPr>
          <a:xfrm flipH="1">
            <a:off x="6422291" y="4387673"/>
            <a:ext cx="189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Ben Ammar Anja</a:t>
            </a:r>
            <a:endParaRPr/>
          </a:p>
        </p:txBody>
      </p:sp>
      <p:sp>
        <p:nvSpPr>
          <p:cNvPr id="414" name="Google Shape;414;p44"/>
          <p:cNvSpPr txBox="1">
            <a:spLocks noGrp="1"/>
          </p:cNvSpPr>
          <p:nvPr>
            <p:ph type="ctrTitle" idx="13"/>
          </p:nvPr>
        </p:nvSpPr>
        <p:spPr>
          <a:xfrm flipH="1">
            <a:off x="1014290" y="2390448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Faydi Mariem</a:t>
            </a:r>
            <a:endParaRPr/>
          </a:p>
        </p:txBody>
      </p:sp>
      <p:sp>
        <p:nvSpPr>
          <p:cNvPr id="415" name="Google Shape;415;p44"/>
          <p:cNvSpPr txBox="1">
            <a:spLocks noGrp="1"/>
          </p:cNvSpPr>
          <p:nvPr>
            <p:ph type="ctrTitle" idx="8"/>
          </p:nvPr>
        </p:nvSpPr>
        <p:spPr>
          <a:xfrm flipH="1">
            <a:off x="2962164" y="4387673"/>
            <a:ext cx="333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Bel Hadj Slimen Nada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137" y="1013523"/>
            <a:ext cx="1291378" cy="13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4603" y="2968248"/>
            <a:ext cx="1291375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0490" y="1013524"/>
            <a:ext cx="1296000" cy="13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2778" y="1013523"/>
            <a:ext cx="1291375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 rotWithShape="1">
          <a:blip r:embed="rId7">
            <a:alphaModFix/>
          </a:blip>
          <a:srcRect b="7977"/>
          <a:stretch/>
        </p:blipFill>
        <p:spPr>
          <a:xfrm>
            <a:off x="6730515" y="2968248"/>
            <a:ext cx="1291375" cy="13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 rotWithShape="1">
          <a:blip r:embed="rId8">
            <a:alphaModFix/>
          </a:blip>
          <a:srcRect b="10095"/>
          <a:stretch/>
        </p:blipFill>
        <p:spPr>
          <a:xfrm>
            <a:off x="1406565" y="2996448"/>
            <a:ext cx="1291375" cy="13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/>
      <p:bldP spid="410" grpId="0"/>
      <p:bldP spid="411" grpId="0"/>
      <p:bldP spid="412" grpId="0"/>
      <p:bldP spid="413" grpId="0"/>
      <p:bldP spid="414" grpId="0"/>
      <p:bldP spid="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0"/>
          <p:cNvSpPr txBox="1">
            <a:spLocks noGrp="1"/>
          </p:cNvSpPr>
          <p:nvPr>
            <p:ph type="title"/>
          </p:nvPr>
        </p:nvSpPr>
        <p:spPr>
          <a:xfrm>
            <a:off x="663300" y="-33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>
                <a:latin typeface="Comic Sans MS"/>
                <a:ea typeface="Comic Sans MS"/>
                <a:cs typeface="Comic Sans MS"/>
                <a:sym typeface="Comic Sans MS"/>
              </a:rPr>
              <a:t>Feature generation (1/2)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1" name="Google Shape;731;p60"/>
          <p:cNvSpPr txBox="1">
            <a:spLocks noGrp="1"/>
          </p:cNvSpPr>
          <p:nvPr>
            <p:ph type="title"/>
          </p:nvPr>
        </p:nvSpPr>
        <p:spPr>
          <a:xfrm>
            <a:off x="-1390625" y="688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200" dirty="0">
                <a:solidFill>
                  <a:srgbClr val="FCE5CD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features from “Date” Feature  </a:t>
            </a:r>
            <a:endParaRPr sz="2200" dirty="0">
              <a:solidFill>
                <a:srgbClr val="FCE5C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732" name="Google Shape;732;p60"/>
          <p:cNvGraphicFramePr/>
          <p:nvPr/>
        </p:nvGraphicFramePr>
        <p:xfrm>
          <a:off x="318175" y="1702800"/>
          <a:ext cx="1241175" cy="3093690"/>
        </p:xfrm>
        <a:graphic>
          <a:graphicData uri="http://schemas.openxmlformats.org/drawingml/2006/table">
            <a:tbl>
              <a:tblPr>
                <a:noFill/>
                <a:tableStyleId>{DD68BB9B-E47A-4F1A-BBCD-1E19C37EC3B8}</a:tableStyleId>
              </a:tblPr>
              <a:tblGrid>
                <a:gridCol w="124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b="1" u="none" strike="noStrike" cap="none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Date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2020-01-22</a:t>
                      </a:r>
                      <a:endParaRPr sz="1300" u="none" strike="noStrike" cap="none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2020-01-23</a:t>
                      </a:r>
                      <a:endParaRPr sz="1300" u="none" strike="noStrike" cap="none" dirty="0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2020-01-24</a:t>
                      </a:r>
                      <a:endParaRPr sz="1300" u="none" strike="noStrike" cap="none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………</a:t>
                      </a:r>
                      <a:endParaRPr sz="1300" u="none" strike="noStrike" cap="none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2020-05-12</a:t>
                      </a:r>
                      <a:endParaRPr sz="1300" u="none" strike="noStrike" cap="none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2020-05-13</a:t>
                      </a:r>
                      <a:endParaRPr sz="1300" u="none" strike="noStrike" cap="none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4CCC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2020-05-14</a:t>
                      </a:r>
                      <a:endParaRPr sz="1300" u="none" strike="noStrike" cap="none" dirty="0">
                        <a:solidFill>
                          <a:srgbClr val="F4CCC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33" name="Google Shape;733;p60"/>
          <p:cNvGraphicFramePr/>
          <p:nvPr/>
        </p:nvGraphicFramePr>
        <p:xfrm>
          <a:off x="2636675" y="1726625"/>
          <a:ext cx="6299050" cy="3047970"/>
        </p:xfrm>
        <a:graphic>
          <a:graphicData uri="http://schemas.openxmlformats.org/drawingml/2006/table">
            <a:tbl>
              <a:tblPr>
                <a:noFill/>
                <a:tableStyleId>{DD68BB9B-E47A-4F1A-BBCD-1E19C37EC3B8}</a:tableStyleId>
              </a:tblPr>
              <a:tblGrid>
                <a:gridCol w="10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F1A17E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dayofweek</a:t>
                      </a:r>
                      <a:endParaRPr sz="1300" b="1" u="none" strike="noStrike" cap="none">
                        <a:solidFill>
                          <a:srgbClr val="F1A17E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F1A17E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quarter</a:t>
                      </a:r>
                      <a:endParaRPr sz="1300" b="1" u="none" strike="noStrike" cap="none">
                        <a:solidFill>
                          <a:srgbClr val="F1A17E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F1A17E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month</a:t>
                      </a:r>
                      <a:endParaRPr sz="1300" b="1" u="none" strike="noStrike" cap="none">
                        <a:solidFill>
                          <a:srgbClr val="F1A17E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F1A17E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dayofyear</a:t>
                      </a:r>
                      <a:endParaRPr sz="1300" b="1" u="none" strike="noStrike" cap="none">
                        <a:solidFill>
                          <a:srgbClr val="F1A17E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F1A17E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dayofmonth</a:t>
                      </a:r>
                      <a:endParaRPr sz="1300" b="1" u="none" strike="noStrike" cap="none">
                        <a:solidFill>
                          <a:srgbClr val="F1A17E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F1A17E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weekofyear</a:t>
                      </a:r>
                      <a:endParaRPr sz="1300" b="1" u="none" strike="noStrike" cap="none">
                        <a:solidFill>
                          <a:srgbClr val="F1A17E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3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23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23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……………</a:t>
                      </a:r>
                      <a:endParaRPr sz="1300" u="none" strike="noStrike" cap="none" dirty="0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5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133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5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134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13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3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5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135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</a:t>
                      </a:r>
                      <a:endParaRPr sz="1300" u="none" strike="noStrike" cap="none" dirty="0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34" name="Google Shape;734;p60"/>
          <p:cNvSpPr/>
          <p:nvPr/>
        </p:nvSpPr>
        <p:spPr>
          <a:xfrm>
            <a:off x="1749713" y="2992325"/>
            <a:ext cx="696600" cy="265800"/>
          </a:xfrm>
          <a:prstGeom prst="rightArrow">
            <a:avLst>
              <a:gd name="adj1" fmla="val 37735"/>
              <a:gd name="adj2" fmla="val 7531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/>
      <p:bldP spid="731" grpId="0"/>
      <p:bldP spid="7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1"/>
          <p:cNvSpPr txBox="1">
            <a:spLocks noGrp="1"/>
          </p:cNvSpPr>
          <p:nvPr>
            <p:ph type="title"/>
          </p:nvPr>
        </p:nvSpPr>
        <p:spPr>
          <a:xfrm>
            <a:off x="539200" y="1116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>
                <a:latin typeface="Comic Sans MS"/>
                <a:ea typeface="Comic Sans MS"/>
                <a:cs typeface="Comic Sans MS"/>
                <a:sym typeface="Comic Sans MS"/>
              </a:rPr>
              <a:t>Feature generation (2/2)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740" name="Google Shape;740;p61"/>
          <p:cNvSpPr txBox="1">
            <a:spLocks noGrp="1"/>
          </p:cNvSpPr>
          <p:nvPr>
            <p:ph type="title"/>
          </p:nvPr>
        </p:nvSpPr>
        <p:spPr>
          <a:xfrm>
            <a:off x="-179250" y="7577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200" dirty="0">
                <a:solidFill>
                  <a:srgbClr val="FCE5CD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 the Country  feature with the state  Feature</a:t>
            </a:r>
            <a:endParaRPr sz="2200" dirty="0">
              <a:solidFill>
                <a:srgbClr val="FCE5C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741" name="Google Shape;741;p61"/>
          <p:cNvGraphicFramePr/>
          <p:nvPr/>
        </p:nvGraphicFramePr>
        <p:xfrm>
          <a:off x="180300" y="1444475"/>
          <a:ext cx="2841050" cy="3429000"/>
        </p:xfrm>
        <a:graphic>
          <a:graphicData uri="http://schemas.openxmlformats.org/drawingml/2006/table">
            <a:tbl>
              <a:tblPr>
                <a:noFill/>
                <a:tableStyleId>{DD68BB9B-E47A-4F1A-BBCD-1E19C37EC3B8}</a:tableStyleId>
              </a:tblPr>
              <a:tblGrid>
                <a:gridCol w="14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EA9999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Province_state</a:t>
                      </a:r>
                      <a:endParaRPr sz="1300" b="1" u="none" strike="noStrike" cap="none">
                        <a:solidFill>
                          <a:srgbClr val="EA9999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EA9999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Country_Region</a:t>
                      </a:r>
                      <a:endParaRPr sz="1300" b="1" u="none" strike="noStrike" cap="none">
                        <a:solidFill>
                          <a:srgbClr val="EA9999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New Brunswick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Canada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Nan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Bolivia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Nan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Tunisia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Jilin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China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Idaho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US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Queensland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Australia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Nan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Germany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Nan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France</a:t>
                      </a:r>
                      <a:endParaRPr sz="1300" u="none" strike="noStrike" cap="none" dirty="0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42" name="Google Shape;742;p61"/>
          <p:cNvGraphicFramePr/>
          <p:nvPr/>
        </p:nvGraphicFramePr>
        <p:xfrm>
          <a:off x="4041975" y="1444475"/>
          <a:ext cx="2124175" cy="3429000"/>
        </p:xfrm>
        <a:graphic>
          <a:graphicData uri="http://schemas.openxmlformats.org/drawingml/2006/table">
            <a:tbl>
              <a:tblPr>
                <a:noFill/>
                <a:tableStyleId>{DD68BB9B-E47A-4F1A-BBCD-1E19C37EC3B8}</a:tableStyleId>
              </a:tblPr>
              <a:tblGrid>
                <a:gridCol w="21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>
                          <a:solidFill>
                            <a:srgbClr val="EA9999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Country_Sate</a:t>
                      </a:r>
                      <a:endParaRPr sz="1300" b="1" u="none" strike="noStrike" cap="none">
                        <a:solidFill>
                          <a:srgbClr val="EA9999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Canada_New Brunswick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Bolivia_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Tunisia_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China_Jilin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US_Idaho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Australia_Queensland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Germany_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France_</a:t>
                      </a:r>
                      <a:endParaRPr sz="1300" u="none" strike="noStrike" cap="none" dirty="0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43" name="Google Shape;743;p61"/>
          <p:cNvGraphicFramePr/>
          <p:nvPr/>
        </p:nvGraphicFramePr>
        <p:xfrm>
          <a:off x="7186775" y="1444475"/>
          <a:ext cx="1389775" cy="3429000"/>
        </p:xfrm>
        <a:graphic>
          <a:graphicData uri="http://schemas.openxmlformats.org/drawingml/2006/table">
            <a:tbl>
              <a:tblPr>
                <a:noFill/>
                <a:tableStyleId>{DD68BB9B-E47A-4F1A-BBCD-1E19C37EC3B8}</a:tableStyleId>
              </a:tblPr>
              <a:tblGrid>
                <a:gridCol w="13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b="1" u="none" strike="noStrike" cap="none" dirty="0">
                          <a:solidFill>
                            <a:srgbClr val="EA9999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Country_State</a:t>
                      </a:r>
                      <a:endParaRPr sz="1300" b="1" u="none" strike="noStrike" cap="none" dirty="0">
                        <a:solidFill>
                          <a:srgbClr val="EA9999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69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39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387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71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417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24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126</a:t>
                      </a:r>
                      <a:endParaRPr sz="1300" u="none" strike="noStrike" cap="none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fr" sz="1300" u="none" strike="noStrike" cap="none" dirty="0">
                          <a:solidFill>
                            <a:srgbClr val="FCE5CD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105</a:t>
                      </a:r>
                      <a:endParaRPr sz="1300" u="none" strike="noStrike" cap="none" dirty="0">
                        <a:solidFill>
                          <a:srgbClr val="FCE5CD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44" name="Google Shape;744;p61"/>
          <p:cNvSpPr/>
          <p:nvPr/>
        </p:nvSpPr>
        <p:spPr>
          <a:xfrm>
            <a:off x="3238988" y="2710175"/>
            <a:ext cx="696600" cy="265800"/>
          </a:xfrm>
          <a:prstGeom prst="rightArrow">
            <a:avLst>
              <a:gd name="adj1" fmla="val 37735"/>
              <a:gd name="adj2" fmla="val 7531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1"/>
          <p:cNvSpPr/>
          <p:nvPr/>
        </p:nvSpPr>
        <p:spPr>
          <a:xfrm>
            <a:off x="6328150" y="2710175"/>
            <a:ext cx="696600" cy="265800"/>
          </a:xfrm>
          <a:prstGeom prst="rightArrow">
            <a:avLst>
              <a:gd name="adj1" fmla="val 37735"/>
              <a:gd name="adj2" fmla="val 7531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/>
      <p:bldP spid="740" grpId="0"/>
      <p:bldP spid="744" grpId="0" animBg="1"/>
      <p:bldP spid="7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2"/>
          <p:cNvGrpSpPr/>
          <p:nvPr/>
        </p:nvGrpSpPr>
        <p:grpSpPr>
          <a:xfrm flipH="1">
            <a:off x="618347" y="2071312"/>
            <a:ext cx="1994302" cy="1320735"/>
            <a:chOff x="3609450" y="1186000"/>
            <a:chExt cx="1448400" cy="971700"/>
          </a:xfrm>
        </p:grpSpPr>
        <p:sp>
          <p:nvSpPr>
            <p:cNvPr id="751" name="Google Shape;751;p62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2" name="Google Shape;752;p62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3" name="Google Shape;753;p62"/>
            <p:cNvCxnSpPr>
              <a:stCxn id="751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54" name="Google Shape;754;p62"/>
          <p:cNvSpPr txBox="1">
            <a:spLocks noGrp="1"/>
          </p:cNvSpPr>
          <p:nvPr>
            <p:ph type="title"/>
          </p:nvPr>
        </p:nvSpPr>
        <p:spPr>
          <a:xfrm>
            <a:off x="439775" y="2413823"/>
            <a:ext cx="16659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755" name="Google Shape;755;p62"/>
          <p:cNvSpPr txBox="1"/>
          <p:nvPr/>
        </p:nvSpPr>
        <p:spPr>
          <a:xfrm>
            <a:off x="2519615" y="2071288"/>
            <a:ext cx="3965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" sz="3000" b="0" i="1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</a:t>
            </a:r>
            <a:endParaRPr sz="3000" b="0" i="1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" sz="3000" b="0" i="1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MODELING</a:t>
            </a:r>
            <a:endParaRPr sz="3000" b="0" i="1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3"/>
          <p:cNvSpPr txBox="1">
            <a:spLocks noGrp="1"/>
          </p:cNvSpPr>
          <p:nvPr>
            <p:ph type="title"/>
          </p:nvPr>
        </p:nvSpPr>
        <p:spPr>
          <a:xfrm>
            <a:off x="355650" y="180575"/>
            <a:ext cx="8432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900">
                <a:latin typeface="Comic Sans MS"/>
                <a:ea typeface="Comic Sans MS"/>
                <a:cs typeface="Comic Sans MS"/>
                <a:sym typeface="Comic Sans MS"/>
              </a:rPr>
              <a:t>Data Modeling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61" name="Google Shape;761;p63"/>
          <p:cNvCxnSpPr/>
          <p:nvPr/>
        </p:nvCxnSpPr>
        <p:spPr>
          <a:xfrm rot="10800000" flipH="1">
            <a:off x="86000" y="2675125"/>
            <a:ext cx="8886000" cy="5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63"/>
          <p:cNvSpPr/>
          <p:nvPr/>
        </p:nvSpPr>
        <p:spPr>
          <a:xfrm>
            <a:off x="639784" y="1411525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/>
          <p:nvPr/>
        </p:nvSpPr>
        <p:spPr>
          <a:xfrm>
            <a:off x="2471715" y="3109225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3"/>
          <p:cNvSpPr/>
          <p:nvPr/>
        </p:nvSpPr>
        <p:spPr>
          <a:xfrm>
            <a:off x="4304078" y="1411525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/>
          <p:nvPr/>
        </p:nvSpPr>
        <p:spPr>
          <a:xfrm>
            <a:off x="6148972" y="3109225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6" name="Google Shape;766;p63"/>
          <p:cNvCxnSpPr>
            <a:stCxn id="762" idx="4"/>
          </p:cNvCxnSpPr>
          <p:nvPr/>
        </p:nvCxnSpPr>
        <p:spPr>
          <a:xfrm>
            <a:off x="1107634" y="2347225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7" name="Google Shape;767;p63"/>
          <p:cNvCxnSpPr/>
          <p:nvPr/>
        </p:nvCxnSpPr>
        <p:spPr>
          <a:xfrm>
            <a:off x="4771925" y="2347225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8" name="Google Shape;768;p63"/>
          <p:cNvCxnSpPr/>
          <p:nvPr/>
        </p:nvCxnSpPr>
        <p:spPr>
          <a:xfrm>
            <a:off x="2936475" y="2728225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9" name="Google Shape;769;p63"/>
          <p:cNvCxnSpPr/>
          <p:nvPr/>
        </p:nvCxnSpPr>
        <p:spPr>
          <a:xfrm>
            <a:off x="6616822" y="2728225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0" name="Google Shape;770;p63"/>
          <p:cNvSpPr txBox="1">
            <a:spLocks noGrp="1"/>
          </p:cNvSpPr>
          <p:nvPr>
            <p:ph type="ctrTitle" idx="4294967295"/>
          </p:nvPr>
        </p:nvSpPr>
        <p:spPr>
          <a:xfrm flipH="1">
            <a:off x="327334" y="3033025"/>
            <a:ext cx="1560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XGboost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1" name="Google Shape;771;p63"/>
          <p:cNvSpPr txBox="1">
            <a:spLocks noGrp="1"/>
          </p:cNvSpPr>
          <p:nvPr>
            <p:ph type="ctrTitle" idx="4294967295"/>
          </p:nvPr>
        </p:nvSpPr>
        <p:spPr>
          <a:xfrm flipH="1">
            <a:off x="774334" y="16626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3000" b="1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3000" b="1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72" name="Google Shape;772;p63"/>
          <p:cNvSpPr txBox="1">
            <a:spLocks noGrp="1"/>
          </p:cNvSpPr>
          <p:nvPr>
            <p:ph type="ctrTitle" idx="4294967295"/>
          </p:nvPr>
        </p:nvSpPr>
        <p:spPr>
          <a:xfrm flipH="1">
            <a:off x="4438628" y="16626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3000" b="1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3000" b="1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73" name="Google Shape;773;p63"/>
          <p:cNvSpPr txBox="1">
            <a:spLocks noGrp="1"/>
          </p:cNvSpPr>
          <p:nvPr>
            <p:ph type="ctrTitle" idx="4294967295"/>
          </p:nvPr>
        </p:nvSpPr>
        <p:spPr>
          <a:xfrm flipH="1">
            <a:off x="2606265" y="33603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3000" b="1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3000" b="1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74" name="Google Shape;774;p63"/>
          <p:cNvSpPr txBox="1">
            <a:spLocks noGrp="1"/>
          </p:cNvSpPr>
          <p:nvPr>
            <p:ph type="ctrTitle" idx="4294967295"/>
          </p:nvPr>
        </p:nvSpPr>
        <p:spPr>
          <a:xfrm flipH="1">
            <a:off x="6283522" y="33603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3000" b="1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3000" b="1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75" name="Google Shape;775;p63"/>
          <p:cNvSpPr txBox="1">
            <a:spLocks noGrp="1"/>
          </p:cNvSpPr>
          <p:nvPr>
            <p:ph type="ctrTitle" idx="4294967295"/>
          </p:nvPr>
        </p:nvSpPr>
        <p:spPr>
          <a:xfrm flipH="1">
            <a:off x="3991628" y="3033025"/>
            <a:ext cx="1560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CART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6" name="Google Shape;776;p63"/>
          <p:cNvSpPr txBox="1">
            <a:spLocks noGrp="1"/>
          </p:cNvSpPr>
          <p:nvPr>
            <p:ph type="ctrTitle" idx="4294967295"/>
          </p:nvPr>
        </p:nvSpPr>
        <p:spPr>
          <a:xfrm flipH="1">
            <a:off x="2159265" y="1989576"/>
            <a:ext cx="1560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Ridge</a:t>
            </a:r>
            <a:endParaRPr sz="2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7" name="Google Shape;777;p63"/>
          <p:cNvSpPr txBox="1">
            <a:spLocks noGrp="1"/>
          </p:cNvSpPr>
          <p:nvPr>
            <p:ph type="ctrTitle" idx="4294967295"/>
          </p:nvPr>
        </p:nvSpPr>
        <p:spPr>
          <a:xfrm flipH="1">
            <a:off x="5836522" y="1989576"/>
            <a:ext cx="1560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ARIMA</a:t>
            </a:r>
            <a:endParaRPr sz="24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8" name="Google Shape;778;p63"/>
          <p:cNvSpPr/>
          <p:nvPr/>
        </p:nvSpPr>
        <p:spPr>
          <a:xfrm>
            <a:off x="7476403" y="1411525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63"/>
          <p:cNvCxnSpPr/>
          <p:nvPr/>
        </p:nvCxnSpPr>
        <p:spPr>
          <a:xfrm>
            <a:off x="7944250" y="2347225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 flipH="1">
            <a:off x="7610953" y="1662625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3000" b="1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05</a:t>
            </a:r>
            <a:endParaRPr sz="3000" b="1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81" name="Google Shape;781;p63"/>
          <p:cNvSpPr txBox="1">
            <a:spLocks noGrp="1"/>
          </p:cNvSpPr>
          <p:nvPr>
            <p:ph type="ctrTitle" idx="4294967295"/>
          </p:nvPr>
        </p:nvSpPr>
        <p:spPr>
          <a:xfrm flipH="1">
            <a:off x="7229972" y="2926826"/>
            <a:ext cx="1560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SVM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3" grpId="0" animBg="1"/>
      <p:bldP spid="764" grpId="0" animBg="1"/>
      <p:bldP spid="765" grpId="0" animBg="1"/>
      <p:bldP spid="770" grpId="0"/>
      <p:bldP spid="771" grpId="0"/>
      <p:bldP spid="772" grpId="0"/>
      <p:bldP spid="773" grpId="0"/>
      <p:bldP spid="774" grpId="0"/>
      <p:bldP spid="775" grpId="0"/>
      <p:bldP spid="776" grpId="0"/>
      <p:bldP spid="777" grpId="0"/>
      <p:bldP spid="778" grpId="0" animBg="1"/>
      <p:bldP spid="780" grpId="0"/>
      <p:bldP spid="7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AD0-9C94-4375-AFDD-6EDFEAB3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949" y="1632857"/>
            <a:ext cx="6255479" cy="1139372"/>
          </a:xfrm>
        </p:spPr>
        <p:txBody>
          <a:bodyPr/>
          <a:lstStyle/>
          <a:p>
            <a:r>
              <a:rPr lang="fr-FR" sz="5400" dirty="0">
                <a:latin typeface="Comic Sans MS" panose="030F0702030302020204" pitchFamily="66" charset="0"/>
              </a:rPr>
              <a:t>Ensemble </a:t>
            </a:r>
            <a:r>
              <a:rPr lang="fr-FR" sz="5400" dirty="0" err="1">
                <a:latin typeface="Comic Sans MS" panose="030F0702030302020204" pitchFamily="66" charset="0"/>
              </a:rPr>
              <a:t>methods</a:t>
            </a:r>
            <a:endParaRPr lang="fr-FR" sz="5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5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>
                <a:latin typeface="Comic Sans MS"/>
                <a:ea typeface="Comic Sans MS"/>
                <a:cs typeface="Comic Sans MS"/>
                <a:sym typeface="Comic Sans MS"/>
              </a:rPr>
              <a:t>XGboost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2" name="Google Shape;792;p65"/>
          <p:cNvSpPr txBox="1">
            <a:spLocks noGrp="1"/>
          </p:cNvSpPr>
          <p:nvPr>
            <p:ph type="ctrTitle" idx="4294967295"/>
          </p:nvPr>
        </p:nvSpPr>
        <p:spPr>
          <a:xfrm flipH="1">
            <a:off x="-198075" y="1314725"/>
            <a:ext cx="2866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1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Extreme Gradient Boosting</a:t>
            </a:r>
            <a:endParaRPr sz="21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3" name="Google Shape;793;p65"/>
          <p:cNvSpPr/>
          <p:nvPr/>
        </p:nvSpPr>
        <p:spPr>
          <a:xfrm>
            <a:off x="26681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5"/>
          <p:cNvSpPr txBox="1">
            <a:spLocks noGrp="1"/>
          </p:cNvSpPr>
          <p:nvPr>
            <p:ph type="ctrTitle" idx="4294967295"/>
          </p:nvPr>
        </p:nvSpPr>
        <p:spPr>
          <a:xfrm flipH="1">
            <a:off x="1107532" y="281960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2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Used for :</a:t>
            </a:r>
            <a:endParaRPr sz="22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5" name="Google Shape;795;p65"/>
          <p:cNvSpPr txBox="1">
            <a:spLocks noGrp="1"/>
          </p:cNvSpPr>
          <p:nvPr>
            <p:ph type="subTitle" idx="4294967295"/>
          </p:nvPr>
        </p:nvSpPr>
        <p:spPr>
          <a:xfrm flipH="1">
            <a:off x="705225" y="3397400"/>
            <a:ext cx="1962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400" b="0" i="0" u="none" strike="noStrike" cap="none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classification</a:t>
            </a:r>
            <a:endParaRPr sz="1400" b="0" i="0" u="none" strike="noStrike" cap="none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400" b="0" i="0" u="none" strike="noStrike" cap="none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Regression</a:t>
            </a:r>
            <a:endParaRPr sz="1400" b="0" i="0" u="none" strike="noStrike" cap="none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400" b="0" i="0" u="none" strike="noStrike" cap="none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Ranking</a:t>
            </a:r>
            <a:endParaRPr sz="1400" b="0" i="0" u="none" strike="noStrike" cap="none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6" name="Google Shape;796;p65"/>
          <p:cNvSpPr/>
          <p:nvPr/>
        </p:nvSpPr>
        <p:spPr>
          <a:xfrm>
            <a:off x="2668125" y="3053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5"/>
          <p:cNvSpPr txBox="1">
            <a:spLocks noGrp="1"/>
          </p:cNvSpPr>
          <p:nvPr>
            <p:ph type="ctrTitle" idx="4294967295"/>
          </p:nvPr>
        </p:nvSpPr>
        <p:spPr>
          <a:xfrm flipH="1">
            <a:off x="6678025" y="1471925"/>
            <a:ext cx="2325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0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 tree building algorithm</a:t>
            </a:r>
            <a:endParaRPr sz="20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8" name="Google Shape;798;p65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5"/>
          <p:cNvSpPr txBox="1">
            <a:spLocks noGrp="1"/>
          </p:cNvSpPr>
          <p:nvPr>
            <p:ph type="ctrTitle" idx="4294967295"/>
          </p:nvPr>
        </p:nvSpPr>
        <p:spPr>
          <a:xfrm flipH="1">
            <a:off x="6512525" y="2839375"/>
            <a:ext cx="196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0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Interface for Python &amp; R </a:t>
            </a:r>
            <a:endParaRPr sz="20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0" name="Google Shape;800;p65"/>
          <p:cNvSpPr/>
          <p:nvPr/>
        </p:nvSpPr>
        <p:spPr>
          <a:xfrm>
            <a:off x="6512525" y="3053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1" name="Google Shape;801;p65"/>
          <p:cNvCxnSpPr>
            <a:stCxn id="793" idx="6"/>
          </p:cNvCxnSpPr>
          <p:nvPr/>
        </p:nvCxnSpPr>
        <p:spPr>
          <a:xfrm>
            <a:off x="2817225" y="1780588"/>
            <a:ext cx="1389900" cy="529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2" name="Google Shape;802;p65"/>
          <p:cNvCxnSpPr>
            <a:stCxn id="798" idx="2"/>
          </p:cNvCxnSpPr>
          <p:nvPr/>
        </p:nvCxnSpPr>
        <p:spPr>
          <a:xfrm flipH="1">
            <a:off x="4490825" y="1780588"/>
            <a:ext cx="2021700" cy="735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3" name="Google Shape;803;p65"/>
          <p:cNvCxnSpPr>
            <a:stCxn id="796" idx="6"/>
          </p:cNvCxnSpPr>
          <p:nvPr/>
        </p:nvCxnSpPr>
        <p:spPr>
          <a:xfrm rot="10800000" flipH="1">
            <a:off x="2817225" y="2770963"/>
            <a:ext cx="1134300" cy="35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4" name="Google Shape;804;p65"/>
          <p:cNvCxnSpPr>
            <a:stCxn id="800" idx="2"/>
          </p:cNvCxnSpPr>
          <p:nvPr/>
        </p:nvCxnSpPr>
        <p:spPr>
          <a:xfrm flipH="1">
            <a:off x="4746125" y="3128263"/>
            <a:ext cx="1766400" cy="451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05" name="Google Shape;805;p65"/>
          <p:cNvGrpSpPr/>
          <p:nvPr/>
        </p:nvGrpSpPr>
        <p:grpSpPr>
          <a:xfrm rot="-3005307">
            <a:off x="2829180" y="2191767"/>
            <a:ext cx="3122998" cy="2406152"/>
            <a:chOff x="1752137" y="4266608"/>
            <a:chExt cx="378512" cy="374756"/>
          </a:xfrm>
        </p:grpSpPr>
        <p:sp>
          <p:nvSpPr>
            <p:cNvPr id="806" name="Google Shape;806;p65"/>
            <p:cNvSpPr/>
            <p:nvPr/>
          </p:nvSpPr>
          <p:spPr>
            <a:xfrm>
              <a:off x="1752400" y="4382020"/>
              <a:ext cx="171163" cy="82220"/>
            </a:xfrm>
            <a:custGeom>
              <a:avLst/>
              <a:gdLst/>
              <a:ahLst/>
              <a:cxnLst/>
              <a:rect l="l" t="t" r="r" b="b"/>
              <a:pathLst>
                <a:path w="6518" h="3131" extrusionOk="0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5"/>
            <p:cNvSpPr/>
            <p:nvPr/>
          </p:nvSpPr>
          <p:spPr>
            <a:xfrm>
              <a:off x="1931834" y="4472250"/>
              <a:ext cx="81957" cy="169114"/>
            </a:xfrm>
            <a:custGeom>
              <a:avLst/>
              <a:gdLst/>
              <a:ahLst/>
              <a:cxnLst/>
              <a:rect l="l" t="t" r="r" b="b"/>
              <a:pathLst>
                <a:path w="3121" h="6440" extrusionOk="0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5"/>
            <p:cNvSpPr/>
            <p:nvPr/>
          </p:nvSpPr>
          <p:spPr>
            <a:xfrm>
              <a:off x="1752137" y="4386537"/>
              <a:ext cx="123685" cy="71664"/>
            </a:xfrm>
            <a:custGeom>
              <a:avLst/>
              <a:gdLst/>
              <a:ahLst/>
              <a:cxnLst/>
              <a:rect l="l" t="t" r="r" b="b"/>
              <a:pathLst>
                <a:path w="4710" h="2729" extrusionOk="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5"/>
            <p:cNvSpPr/>
            <p:nvPr/>
          </p:nvSpPr>
          <p:spPr>
            <a:xfrm>
              <a:off x="1931834" y="4539108"/>
              <a:ext cx="23897" cy="102256"/>
            </a:xfrm>
            <a:custGeom>
              <a:avLst/>
              <a:gdLst/>
              <a:ahLst/>
              <a:cxnLst/>
              <a:rect l="l" t="t" r="r" b="b"/>
              <a:pathLst>
                <a:path w="910" h="3894" extrusionOk="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5"/>
            <p:cNvSpPr/>
            <p:nvPr/>
          </p:nvSpPr>
          <p:spPr>
            <a:xfrm>
              <a:off x="1823512" y="4266608"/>
              <a:ext cx="307137" cy="305115"/>
            </a:xfrm>
            <a:custGeom>
              <a:avLst/>
              <a:gdLst/>
              <a:ahLst/>
              <a:cxnLst/>
              <a:rect l="l" t="t" r="r" b="b"/>
              <a:pathLst>
                <a:path w="11696" h="11619" extrusionOk="0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5"/>
            <p:cNvSpPr/>
            <p:nvPr/>
          </p:nvSpPr>
          <p:spPr>
            <a:xfrm>
              <a:off x="1823512" y="4266686"/>
              <a:ext cx="306507" cy="227963"/>
            </a:xfrm>
            <a:custGeom>
              <a:avLst/>
              <a:gdLst/>
              <a:ahLst/>
              <a:cxnLst/>
              <a:rect l="l" t="t" r="r" b="b"/>
              <a:pathLst>
                <a:path w="11672" h="8681" extrusionOk="0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5"/>
            <p:cNvSpPr/>
            <p:nvPr/>
          </p:nvSpPr>
          <p:spPr>
            <a:xfrm>
              <a:off x="1978078" y="4353633"/>
              <a:ext cx="64127" cy="64101"/>
            </a:xfrm>
            <a:custGeom>
              <a:avLst/>
              <a:gdLst/>
              <a:ahLst/>
              <a:cxnLst/>
              <a:rect l="l" t="t" r="r" b="b"/>
              <a:pathLst>
                <a:path w="2442" h="2441" extrusionOk="0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5"/>
            <p:cNvSpPr/>
            <p:nvPr/>
          </p:nvSpPr>
          <p:spPr>
            <a:xfrm>
              <a:off x="1978078" y="4353660"/>
              <a:ext cx="39731" cy="64206"/>
            </a:xfrm>
            <a:custGeom>
              <a:avLst/>
              <a:gdLst/>
              <a:ahLst/>
              <a:cxnLst/>
              <a:rect l="l" t="t" r="r" b="b"/>
              <a:pathLst>
                <a:path w="1513" h="2445" extrusionOk="0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5"/>
            <p:cNvSpPr/>
            <p:nvPr/>
          </p:nvSpPr>
          <p:spPr>
            <a:xfrm>
              <a:off x="1815476" y="4497381"/>
              <a:ext cx="82955" cy="82404"/>
            </a:xfrm>
            <a:custGeom>
              <a:avLst/>
              <a:gdLst/>
              <a:ahLst/>
              <a:cxnLst/>
              <a:rect l="l" t="t" r="r" b="b"/>
              <a:pathLst>
                <a:path w="3159" h="3138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5"/>
            <p:cNvSpPr/>
            <p:nvPr/>
          </p:nvSpPr>
          <p:spPr>
            <a:xfrm>
              <a:off x="1815476" y="4497381"/>
              <a:ext cx="32195" cy="35950"/>
            </a:xfrm>
            <a:custGeom>
              <a:avLst/>
              <a:gdLst/>
              <a:ahLst/>
              <a:cxnLst/>
              <a:rect l="l" t="t" r="r" b="b"/>
              <a:pathLst>
                <a:path w="1226" h="1369" extrusionOk="0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5"/>
            <p:cNvSpPr/>
            <p:nvPr/>
          </p:nvSpPr>
          <p:spPr>
            <a:xfrm>
              <a:off x="1823512" y="4463952"/>
              <a:ext cx="108349" cy="107719"/>
            </a:xfrm>
            <a:custGeom>
              <a:avLst/>
              <a:gdLst/>
              <a:ahLst/>
              <a:cxnLst/>
              <a:rect l="l" t="t" r="r" b="b"/>
              <a:pathLst>
                <a:path w="4126" h="4102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1823512" y="4463952"/>
              <a:ext cx="28939" cy="30698"/>
            </a:xfrm>
            <a:custGeom>
              <a:avLst/>
              <a:gdLst/>
              <a:ahLst/>
              <a:cxnLst/>
              <a:rect l="l" t="t" r="r" b="b"/>
              <a:pathLst>
                <a:path w="1102" h="1169" extrusionOk="0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5"/>
            <p:cNvSpPr/>
            <p:nvPr/>
          </p:nvSpPr>
          <p:spPr>
            <a:xfrm>
              <a:off x="1776034" y="4536981"/>
              <a:ext cx="33692" cy="30724"/>
            </a:xfrm>
            <a:custGeom>
              <a:avLst/>
              <a:gdLst/>
              <a:ahLst/>
              <a:cxnLst/>
              <a:rect l="l" t="t" r="r" b="b"/>
              <a:pathLst>
                <a:path w="1283" h="1170" extrusionOk="0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5"/>
            <p:cNvSpPr/>
            <p:nvPr/>
          </p:nvSpPr>
          <p:spPr>
            <a:xfrm>
              <a:off x="1794862" y="4555730"/>
              <a:ext cx="33508" cy="30567"/>
            </a:xfrm>
            <a:custGeom>
              <a:avLst/>
              <a:gdLst/>
              <a:ahLst/>
              <a:cxnLst/>
              <a:rect l="l" t="t" r="r" b="b"/>
              <a:pathLst>
                <a:path w="1276" h="1164" extrusionOk="0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5"/>
            <p:cNvSpPr/>
            <p:nvPr/>
          </p:nvSpPr>
          <p:spPr>
            <a:xfrm>
              <a:off x="1832309" y="4593125"/>
              <a:ext cx="33481" cy="30619"/>
            </a:xfrm>
            <a:custGeom>
              <a:avLst/>
              <a:gdLst/>
              <a:ahLst/>
              <a:cxnLst/>
              <a:rect l="l" t="t" r="r" b="b"/>
              <a:pathLst>
                <a:path w="1275" h="1166" extrusionOk="0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5"/>
            <p:cNvSpPr/>
            <p:nvPr/>
          </p:nvSpPr>
          <p:spPr>
            <a:xfrm>
              <a:off x="1813480" y="4574322"/>
              <a:ext cx="33665" cy="30645"/>
            </a:xfrm>
            <a:custGeom>
              <a:avLst/>
              <a:gdLst/>
              <a:ahLst/>
              <a:cxnLst/>
              <a:rect l="l" t="t" r="r" b="b"/>
              <a:pathLst>
                <a:path w="1282" h="1167" extrusionOk="0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5"/>
            <p:cNvSpPr/>
            <p:nvPr/>
          </p:nvSpPr>
          <p:spPr>
            <a:xfrm>
              <a:off x="2057751" y="4266686"/>
              <a:ext cx="72241" cy="71375"/>
            </a:xfrm>
            <a:custGeom>
              <a:avLst/>
              <a:gdLst/>
              <a:ahLst/>
              <a:cxnLst/>
              <a:rect l="l" t="t" r="r" b="b"/>
              <a:pathLst>
                <a:path w="2751" h="2718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5"/>
            <p:cNvSpPr/>
            <p:nvPr/>
          </p:nvSpPr>
          <p:spPr>
            <a:xfrm>
              <a:off x="2057751" y="4266686"/>
              <a:ext cx="72241" cy="31171"/>
            </a:xfrm>
            <a:custGeom>
              <a:avLst/>
              <a:gdLst/>
              <a:ahLst/>
              <a:cxnLst/>
              <a:rect l="l" t="t" r="r" b="b"/>
              <a:pathLst>
                <a:path w="2751" h="1187" extrusionOk="0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5"/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1839347" y="4424299"/>
              <a:ext cx="132981" cy="131353"/>
            </a:xfrm>
            <a:custGeom>
              <a:avLst/>
              <a:gdLst/>
              <a:ahLst/>
              <a:cxnLst/>
              <a:rect l="l" t="t" r="r" b="b"/>
              <a:pathLst>
                <a:path w="5064" h="5002" extrusionOk="0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5"/>
            <p:cNvSpPr/>
            <p:nvPr/>
          </p:nvSpPr>
          <p:spPr>
            <a:xfrm>
              <a:off x="1839609" y="4424378"/>
              <a:ext cx="130696" cy="131090"/>
            </a:xfrm>
            <a:custGeom>
              <a:avLst/>
              <a:gdLst/>
              <a:ahLst/>
              <a:cxnLst/>
              <a:rect l="l" t="t" r="r" b="b"/>
              <a:pathLst>
                <a:path w="4977" h="4992" extrusionOk="0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0"/>
      <p:bldP spid="794" grpId="0"/>
      <p:bldP spid="795" grpId="0" uiExpand="1" build="p"/>
      <p:bldP spid="797" grpId="0"/>
      <p:bldP spid="7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7"/>
          <p:cNvSpPr txBox="1">
            <a:spLocks noGrp="1"/>
          </p:cNvSpPr>
          <p:nvPr>
            <p:ph type="title"/>
          </p:nvPr>
        </p:nvSpPr>
        <p:spPr>
          <a:xfrm>
            <a:off x="470250" y="2495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XGboost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0" name="Google Shape;840;p67"/>
          <p:cNvSpPr/>
          <p:nvPr/>
        </p:nvSpPr>
        <p:spPr>
          <a:xfrm>
            <a:off x="574075" y="1503713"/>
            <a:ext cx="705897" cy="577815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7"/>
          <p:cNvSpPr txBox="1">
            <a:spLocks noGrp="1"/>
          </p:cNvSpPr>
          <p:nvPr>
            <p:ph type="ctrTitle" idx="4294967295"/>
          </p:nvPr>
        </p:nvSpPr>
        <p:spPr>
          <a:xfrm flipH="1">
            <a:off x="574073" y="1503725"/>
            <a:ext cx="51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842" name="Google Shape;842;p67"/>
          <p:cNvCxnSpPr/>
          <p:nvPr/>
        </p:nvCxnSpPr>
        <p:spPr>
          <a:xfrm>
            <a:off x="928650" y="2226417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843" name="Google Shape;843;p67"/>
          <p:cNvSpPr txBox="1"/>
          <p:nvPr/>
        </p:nvSpPr>
        <p:spPr>
          <a:xfrm>
            <a:off x="542725" y="3004625"/>
            <a:ext cx="117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SCORE </a:t>
            </a:r>
            <a:endParaRPr sz="20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44" name="Google Shape;844;p67"/>
          <p:cNvGrpSpPr/>
          <p:nvPr/>
        </p:nvGrpSpPr>
        <p:grpSpPr>
          <a:xfrm>
            <a:off x="167122" y="3068300"/>
            <a:ext cx="375606" cy="341107"/>
            <a:chOff x="1402222" y="2775525"/>
            <a:chExt cx="375606" cy="341107"/>
          </a:xfrm>
        </p:grpSpPr>
        <p:sp>
          <p:nvSpPr>
            <p:cNvPr id="845" name="Google Shape;845;p67"/>
            <p:cNvSpPr/>
            <p:nvPr/>
          </p:nvSpPr>
          <p:spPr>
            <a:xfrm>
              <a:off x="1402222" y="2775525"/>
              <a:ext cx="375606" cy="341107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67"/>
          <p:cNvSpPr txBox="1">
            <a:spLocks noGrp="1"/>
          </p:cNvSpPr>
          <p:nvPr>
            <p:ph type="title"/>
          </p:nvPr>
        </p:nvSpPr>
        <p:spPr>
          <a:xfrm>
            <a:off x="241275" y="3333200"/>
            <a:ext cx="1509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" sz="5800"/>
              <a:t>0,9</a:t>
            </a:r>
            <a:endParaRPr sz="4700"/>
          </a:p>
        </p:txBody>
      </p:sp>
      <p:sp>
        <p:nvSpPr>
          <p:cNvPr id="848" name="Google Shape;848;p67"/>
          <p:cNvSpPr/>
          <p:nvPr/>
        </p:nvSpPr>
        <p:spPr>
          <a:xfrm>
            <a:off x="2631475" y="1503713"/>
            <a:ext cx="705897" cy="577815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7"/>
          <p:cNvSpPr txBox="1">
            <a:spLocks noGrp="1"/>
          </p:cNvSpPr>
          <p:nvPr>
            <p:ph type="ctrTitle" idx="4294967295"/>
          </p:nvPr>
        </p:nvSpPr>
        <p:spPr>
          <a:xfrm flipH="1">
            <a:off x="2631473" y="1503725"/>
            <a:ext cx="51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2400" b="0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850" name="Google Shape;850;p67"/>
          <p:cNvCxnSpPr/>
          <p:nvPr/>
        </p:nvCxnSpPr>
        <p:spPr>
          <a:xfrm>
            <a:off x="2986050" y="2226417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851" name="Google Shape;851;p67"/>
          <p:cNvSpPr txBox="1"/>
          <p:nvPr/>
        </p:nvSpPr>
        <p:spPr>
          <a:xfrm>
            <a:off x="2600125" y="3004625"/>
            <a:ext cx="117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MAE</a:t>
            </a:r>
            <a:endParaRPr sz="20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2" name="Google Shape;852;p67"/>
          <p:cNvSpPr txBox="1">
            <a:spLocks noGrp="1"/>
          </p:cNvSpPr>
          <p:nvPr>
            <p:ph type="title"/>
          </p:nvPr>
        </p:nvSpPr>
        <p:spPr>
          <a:xfrm>
            <a:off x="2354775" y="3333200"/>
            <a:ext cx="1509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" sz="5800"/>
              <a:t>135.2</a:t>
            </a:r>
            <a:endParaRPr sz="4700"/>
          </a:p>
        </p:txBody>
      </p:sp>
      <p:sp>
        <p:nvSpPr>
          <p:cNvPr id="853" name="Google Shape;853;p67"/>
          <p:cNvSpPr/>
          <p:nvPr/>
        </p:nvSpPr>
        <p:spPr>
          <a:xfrm>
            <a:off x="4917475" y="1427513"/>
            <a:ext cx="705897" cy="577815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7"/>
          <p:cNvSpPr txBox="1">
            <a:spLocks noGrp="1"/>
          </p:cNvSpPr>
          <p:nvPr>
            <p:ph type="ctrTitle" idx="4294967295"/>
          </p:nvPr>
        </p:nvSpPr>
        <p:spPr>
          <a:xfrm flipH="1">
            <a:off x="4917473" y="1427525"/>
            <a:ext cx="51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2400" b="0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855" name="Google Shape;855;p67"/>
          <p:cNvCxnSpPr/>
          <p:nvPr/>
        </p:nvCxnSpPr>
        <p:spPr>
          <a:xfrm>
            <a:off x="5272050" y="2150217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856" name="Google Shape;856;p67"/>
          <p:cNvSpPr txBox="1"/>
          <p:nvPr/>
        </p:nvSpPr>
        <p:spPr>
          <a:xfrm>
            <a:off x="4886125" y="2928425"/>
            <a:ext cx="117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RMSE</a:t>
            </a:r>
            <a:endParaRPr sz="20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7" name="Google Shape;857;p67"/>
          <p:cNvSpPr txBox="1">
            <a:spLocks noGrp="1"/>
          </p:cNvSpPr>
          <p:nvPr>
            <p:ph type="title"/>
          </p:nvPr>
        </p:nvSpPr>
        <p:spPr>
          <a:xfrm>
            <a:off x="4498550" y="3333200"/>
            <a:ext cx="1842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" sz="5800"/>
              <a:t>780.09</a:t>
            </a:r>
            <a:endParaRPr sz="4700"/>
          </a:p>
        </p:txBody>
      </p:sp>
      <p:sp>
        <p:nvSpPr>
          <p:cNvPr id="858" name="Google Shape;858;p67"/>
          <p:cNvSpPr/>
          <p:nvPr/>
        </p:nvSpPr>
        <p:spPr>
          <a:xfrm>
            <a:off x="7127275" y="1503713"/>
            <a:ext cx="705897" cy="577815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7"/>
          <p:cNvSpPr txBox="1">
            <a:spLocks noGrp="1"/>
          </p:cNvSpPr>
          <p:nvPr>
            <p:ph type="ctrTitle" idx="4294967295"/>
          </p:nvPr>
        </p:nvSpPr>
        <p:spPr>
          <a:xfrm flipH="1">
            <a:off x="7127273" y="1503725"/>
            <a:ext cx="51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4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2400" b="0" i="0" u="none" strike="noStrike" cap="none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860" name="Google Shape;860;p67"/>
          <p:cNvCxnSpPr/>
          <p:nvPr/>
        </p:nvCxnSpPr>
        <p:spPr>
          <a:xfrm>
            <a:off x="7481850" y="2226417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861" name="Google Shape;861;p67"/>
          <p:cNvSpPr txBox="1"/>
          <p:nvPr/>
        </p:nvSpPr>
        <p:spPr>
          <a:xfrm>
            <a:off x="7346675" y="2962800"/>
            <a:ext cx="6057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fr" sz="21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 </a:t>
            </a:r>
            <a:endParaRPr sz="21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2" name="Google Shape;862;p67"/>
          <p:cNvSpPr txBox="1">
            <a:spLocks noGrp="1"/>
          </p:cNvSpPr>
          <p:nvPr>
            <p:ph type="title"/>
          </p:nvPr>
        </p:nvSpPr>
        <p:spPr>
          <a:xfrm>
            <a:off x="6800975" y="3333200"/>
            <a:ext cx="1509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" sz="5800"/>
              <a:t>0,9</a:t>
            </a:r>
            <a:endParaRPr sz="4700"/>
          </a:p>
        </p:txBody>
      </p:sp>
      <p:sp>
        <p:nvSpPr>
          <p:cNvPr id="863" name="Google Shape;863;p67"/>
          <p:cNvSpPr txBox="1"/>
          <p:nvPr/>
        </p:nvSpPr>
        <p:spPr>
          <a:xfrm>
            <a:off x="7507450" y="2894038"/>
            <a:ext cx="375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sz="13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endParaRPr sz="1300" b="0" i="0" u="none" strike="noStrike" cap="non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" grpId="0" animBg="1"/>
      <p:bldP spid="841" grpId="0"/>
      <p:bldP spid="843" grpId="0"/>
      <p:bldP spid="847" grpId="0"/>
      <p:bldP spid="848" grpId="0" animBg="1"/>
      <p:bldP spid="849" grpId="0"/>
      <p:bldP spid="851" grpId="0"/>
      <p:bldP spid="852" grpId="0"/>
      <p:bldP spid="853" grpId="0" animBg="1"/>
      <p:bldP spid="854" grpId="0"/>
      <p:bldP spid="856" grpId="0"/>
      <p:bldP spid="857" grpId="0"/>
      <p:bldP spid="858" grpId="0" animBg="1"/>
      <p:bldP spid="859" grpId="0"/>
      <p:bldP spid="861" grpId="0"/>
      <p:bldP spid="862" grpId="0"/>
      <p:bldP spid="8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 txBox="1">
            <a:spLocks noGrp="1"/>
          </p:cNvSpPr>
          <p:nvPr>
            <p:ph type="title"/>
          </p:nvPr>
        </p:nvSpPr>
        <p:spPr>
          <a:xfrm>
            <a:off x="470250" y="181900"/>
            <a:ext cx="8203500" cy="75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6666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>
                <a:latin typeface="Comic Sans MS"/>
                <a:ea typeface="Comic Sans MS"/>
                <a:cs typeface="Comic Sans MS"/>
                <a:sym typeface="Comic Sans MS"/>
              </a:rPr>
              <a:t>Features Importance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2" name="Google Shape;832;p66" title="Points scored"/>
          <p:cNvPicPr preferRelativeResize="0"/>
          <p:nvPr/>
        </p:nvPicPr>
        <p:blipFill rotWithShape="1">
          <a:blip r:embed="rId3">
            <a:alphaModFix/>
          </a:blip>
          <a:srcRect l="-13349" t="2930" r="13348" b="-2928"/>
          <a:stretch/>
        </p:blipFill>
        <p:spPr>
          <a:xfrm>
            <a:off x="229637" y="1339425"/>
            <a:ext cx="6936825" cy="3404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6"/>
          <p:cNvSpPr txBox="1"/>
          <p:nvPr/>
        </p:nvSpPr>
        <p:spPr>
          <a:xfrm>
            <a:off x="4038450" y="4555275"/>
            <a:ext cx="1067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 b="1" i="0" u="none" strike="noStrike" cap="none">
                <a:solidFill>
                  <a:srgbClr val="E0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F score</a:t>
            </a:r>
            <a:endParaRPr sz="1500" b="1" i="0" u="none" strike="noStrike" cap="none">
              <a:solidFill>
                <a:srgbClr val="E0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4" name="Google Shape;834;p66"/>
          <p:cNvSpPr txBox="1"/>
          <p:nvPr/>
        </p:nvSpPr>
        <p:spPr>
          <a:xfrm rot="-5400000">
            <a:off x="275575" y="2346000"/>
            <a:ext cx="1067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 b="1" i="0" u="none" strike="noStrike" cap="none">
                <a:solidFill>
                  <a:srgbClr val="E0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Features</a:t>
            </a:r>
            <a:endParaRPr sz="1500" b="1" i="0" u="none" strike="noStrike" cap="none">
              <a:solidFill>
                <a:srgbClr val="E0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AD0-9C94-4375-AFDD-6EDFEAB3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530" y="978805"/>
            <a:ext cx="4528200" cy="2492100"/>
          </a:xfrm>
        </p:spPr>
        <p:txBody>
          <a:bodyPr/>
          <a:lstStyle/>
          <a:p>
            <a:r>
              <a:rPr lang="fr" dirty="0"/>
              <a:t>The lin</a:t>
            </a:r>
            <a:r>
              <a:rPr lang="fr-FR" dirty="0"/>
              <a:t>e</a:t>
            </a:r>
            <a:r>
              <a:rPr lang="fr" dirty="0"/>
              <a:t>ar Family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004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RIDGE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6" name="Google Shape;896;p70"/>
          <p:cNvSpPr txBox="1">
            <a:spLocks noGrp="1"/>
          </p:cNvSpPr>
          <p:nvPr>
            <p:ph type="ctrTitle" idx="4294967295"/>
          </p:nvPr>
        </p:nvSpPr>
        <p:spPr>
          <a:xfrm flipH="1">
            <a:off x="-75" y="1314725"/>
            <a:ext cx="2668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Reduce the model complexity </a:t>
            </a:r>
            <a:endParaRPr sz="2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7" name="Google Shape;897;p70"/>
          <p:cNvSpPr/>
          <p:nvPr/>
        </p:nvSpPr>
        <p:spPr>
          <a:xfrm>
            <a:off x="26681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70"/>
          <p:cNvSpPr txBox="1">
            <a:spLocks noGrp="1"/>
          </p:cNvSpPr>
          <p:nvPr>
            <p:ph type="ctrTitle" idx="4294967295"/>
          </p:nvPr>
        </p:nvSpPr>
        <p:spPr>
          <a:xfrm flipH="1">
            <a:off x="1107532" y="281960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2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Used for :</a:t>
            </a:r>
            <a:endParaRPr sz="22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9" name="Google Shape;899;p70"/>
          <p:cNvSpPr txBox="1">
            <a:spLocks noGrp="1"/>
          </p:cNvSpPr>
          <p:nvPr>
            <p:ph type="subTitle" idx="4294967295"/>
          </p:nvPr>
        </p:nvSpPr>
        <p:spPr>
          <a:xfrm flipH="1">
            <a:off x="877425" y="3429200"/>
            <a:ext cx="2556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400" b="0" i="0" u="none" strike="noStrike" cap="none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Classification</a:t>
            </a:r>
            <a:endParaRPr sz="1400" b="0" i="0" u="none" strike="noStrike" cap="none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400" b="0" i="0" u="none" strike="noStrike" cap="none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Regularisation</a:t>
            </a:r>
            <a:endParaRPr sz="1400" b="0" i="0" u="none" strike="noStrike" cap="none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0" name="Google Shape;900;p70"/>
          <p:cNvSpPr/>
          <p:nvPr/>
        </p:nvSpPr>
        <p:spPr>
          <a:xfrm>
            <a:off x="2668125" y="3053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0"/>
          <p:cNvSpPr txBox="1">
            <a:spLocks noGrp="1"/>
          </p:cNvSpPr>
          <p:nvPr>
            <p:ph type="ctrTitle" idx="4294967295"/>
          </p:nvPr>
        </p:nvSpPr>
        <p:spPr>
          <a:xfrm flipH="1">
            <a:off x="6678025" y="873600"/>
            <a:ext cx="23259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1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  a penalty term to reduce</a:t>
            </a:r>
            <a:br>
              <a:rPr lang="fr" sz="1150" dirty="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Comic Sans MS"/>
                <a:sym typeface="Roboto"/>
              </a:rPr>
            </a:br>
            <a:r>
              <a:rPr lang="fr" sz="21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overfitting</a:t>
            </a:r>
            <a:endParaRPr sz="20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2" name="Google Shape;902;p70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0"/>
          <p:cNvSpPr txBox="1">
            <a:spLocks noGrp="1"/>
          </p:cNvSpPr>
          <p:nvPr>
            <p:ph type="ctrTitle" idx="4294967295"/>
          </p:nvPr>
        </p:nvSpPr>
        <p:spPr>
          <a:xfrm flipH="1">
            <a:off x="6186500" y="3406025"/>
            <a:ext cx="2325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1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Better long term prediction </a:t>
            </a:r>
            <a:endParaRPr sz="21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4" name="Google Shape;904;p70"/>
          <p:cNvSpPr/>
          <p:nvPr/>
        </p:nvSpPr>
        <p:spPr>
          <a:xfrm flipH="1">
            <a:off x="6142300" y="3342225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70"/>
          <p:cNvCxnSpPr>
            <a:stCxn id="897" idx="6"/>
          </p:cNvCxnSpPr>
          <p:nvPr/>
        </p:nvCxnSpPr>
        <p:spPr>
          <a:xfrm>
            <a:off x="2817225" y="1780588"/>
            <a:ext cx="1026600" cy="429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6" name="Google Shape;906;p70"/>
          <p:cNvCxnSpPr/>
          <p:nvPr/>
        </p:nvCxnSpPr>
        <p:spPr>
          <a:xfrm flipH="1">
            <a:off x="5524425" y="1780588"/>
            <a:ext cx="971700" cy="300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7" name="Google Shape;907;p70"/>
          <p:cNvCxnSpPr>
            <a:stCxn id="900" idx="6"/>
          </p:cNvCxnSpPr>
          <p:nvPr/>
        </p:nvCxnSpPr>
        <p:spPr>
          <a:xfrm rot="10800000" flipH="1">
            <a:off x="2817225" y="2934763"/>
            <a:ext cx="673800" cy="193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p70"/>
          <p:cNvCxnSpPr/>
          <p:nvPr/>
        </p:nvCxnSpPr>
        <p:spPr>
          <a:xfrm rot="10800000">
            <a:off x="4930100" y="2869625"/>
            <a:ext cx="1256400" cy="536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9" name="Google Shape;909;p70"/>
          <p:cNvGrpSpPr/>
          <p:nvPr/>
        </p:nvGrpSpPr>
        <p:grpSpPr>
          <a:xfrm rot="-3308998">
            <a:off x="3328998" y="1982177"/>
            <a:ext cx="2344409" cy="1329036"/>
            <a:chOff x="5206262" y="4174817"/>
            <a:chExt cx="397763" cy="262805"/>
          </a:xfrm>
        </p:grpSpPr>
        <p:sp>
          <p:nvSpPr>
            <p:cNvPr id="910" name="Google Shape;910;p70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0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0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0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/>
      <p:bldP spid="898" grpId="0"/>
      <p:bldP spid="899" grpId="0" uiExpand="1" build="p"/>
      <p:bldP spid="901" grpId="0"/>
      <p:bldP spid="9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5"/>
          <p:cNvGrpSpPr/>
          <p:nvPr/>
        </p:nvGrpSpPr>
        <p:grpSpPr>
          <a:xfrm>
            <a:off x="2764024" y="764575"/>
            <a:ext cx="1457400" cy="971700"/>
            <a:chOff x="3600450" y="1186000"/>
            <a:chExt cx="1457400" cy="971700"/>
          </a:xfrm>
        </p:grpSpPr>
        <p:sp>
          <p:nvSpPr>
            <p:cNvPr id="427" name="Google Shape;427;p45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cxnSp>
          <p:nvCxnSpPr>
            <p:cNvPr id="428" name="Google Shape;428;p45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45"/>
            <p:cNvCxnSpPr>
              <a:stCxn id="427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0" name="Google Shape;430;p45"/>
          <p:cNvSpPr txBox="1">
            <a:spLocks noGrp="1"/>
          </p:cNvSpPr>
          <p:nvPr>
            <p:ph type="title" idx="3"/>
          </p:nvPr>
        </p:nvSpPr>
        <p:spPr>
          <a:xfrm>
            <a:off x="2643600" y="148925"/>
            <a:ext cx="3856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400">
                <a:latin typeface="Comic Sans MS" panose="030F0702030302020204" pitchFamily="66" charset="0"/>
              </a:rPr>
              <a:t>TABLE OF CONTENTS</a:t>
            </a:r>
            <a:endParaRPr sz="2400">
              <a:latin typeface="Comic Sans MS" panose="030F0702030302020204" pitchFamily="66" charset="0"/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title"/>
          </p:nvPr>
        </p:nvSpPr>
        <p:spPr>
          <a:xfrm>
            <a:off x="3352624" y="961533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fr" sz="2800">
                <a:latin typeface="Comic Sans MS" panose="030F0702030302020204" pitchFamily="66" charset="0"/>
              </a:rPr>
              <a:t>01</a:t>
            </a:r>
            <a:endParaRPr sz="2800">
              <a:latin typeface="Comic Sans MS" panose="030F0702030302020204" pitchFamily="66" charset="0"/>
            </a:endParaRPr>
          </a:p>
        </p:txBody>
      </p:sp>
      <p:sp>
        <p:nvSpPr>
          <p:cNvPr id="432" name="Google Shape;432;p45"/>
          <p:cNvSpPr txBox="1">
            <a:spLocks noGrp="1"/>
          </p:cNvSpPr>
          <p:nvPr>
            <p:ph type="subTitle" idx="2"/>
          </p:nvPr>
        </p:nvSpPr>
        <p:spPr>
          <a:xfrm flipH="1">
            <a:off x="-141200" y="966036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600">
                <a:latin typeface="Comic Sans MS" panose="030F0702030302020204" pitchFamily="66" charset="0"/>
              </a:rPr>
              <a:t>Introduction</a:t>
            </a:r>
            <a:endParaRPr sz="1600">
              <a:latin typeface="Comic Sans MS" panose="030F0702030302020204" pitchFamily="66" charset="0"/>
            </a:endParaRPr>
          </a:p>
        </p:txBody>
      </p:sp>
      <p:grpSp>
        <p:nvGrpSpPr>
          <p:cNvPr id="433" name="Google Shape;433;p45"/>
          <p:cNvGrpSpPr/>
          <p:nvPr/>
        </p:nvGrpSpPr>
        <p:grpSpPr>
          <a:xfrm flipH="1">
            <a:off x="4502024" y="1443813"/>
            <a:ext cx="1457400" cy="971700"/>
            <a:chOff x="3600450" y="1186000"/>
            <a:chExt cx="1457400" cy="971700"/>
          </a:xfrm>
        </p:grpSpPr>
        <p:sp>
          <p:nvSpPr>
            <p:cNvPr id="434" name="Google Shape;434;p45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cxnSp>
          <p:nvCxnSpPr>
            <p:cNvPr id="435" name="Google Shape;435;p45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45"/>
            <p:cNvCxnSpPr>
              <a:stCxn id="43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7" name="Google Shape;437;p45"/>
          <p:cNvGrpSpPr/>
          <p:nvPr/>
        </p:nvGrpSpPr>
        <p:grpSpPr>
          <a:xfrm>
            <a:off x="2764024" y="2275475"/>
            <a:ext cx="1457400" cy="971700"/>
            <a:chOff x="3600450" y="1186000"/>
            <a:chExt cx="1457400" cy="971700"/>
          </a:xfrm>
        </p:grpSpPr>
        <p:sp>
          <p:nvSpPr>
            <p:cNvPr id="438" name="Google Shape;438;p45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cxnSp>
          <p:nvCxnSpPr>
            <p:cNvPr id="439" name="Google Shape;439;p45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45"/>
            <p:cNvCxnSpPr>
              <a:stCxn id="438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1" name="Google Shape;441;p45"/>
          <p:cNvSpPr txBox="1">
            <a:spLocks noGrp="1"/>
          </p:cNvSpPr>
          <p:nvPr>
            <p:ph type="subTitle" idx="5"/>
          </p:nvPr>
        </p:nvSpPr>
        <p:spPr>
          <a:xfrm flipH="1">
            <a:off x="5986500" y="3312605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600">
                <a:latin typeface="Comic Sans MS" panose="030F0702030302020204" pitchFamily="66" charset="0"/>
              </a:rPr>
              <a:t>Data Modeling</a:t>
            </a:r>
            <a:endParaRPr sz="1600">
              <a:latin typeface="Comic Sans MS" panose="030F0702030302020204" pitchFamily="66" charset="0"/>
            </a:endParaRPr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7"/>
          </p:nvPr>
        </p:nvSpPr>
        <p:spPr>
          <a:xfrm flipH="1">
            <a:off x="-85475" y="2476935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600">
                <a:latin typeface="Comic Sans MS" panose="030F0702030302020204" pitchFamily="66" charset="0"/>
              </a:rPr>
              <a:t>Data Visualization</a:t>
            </a:r>
            <a:endParaRPr sz="1600">
              <a:latin typeface="Comic Sans MS" panose="030F0702030302020204" pitchFamily="66" charset="0"/>
            </a:endParaRPr>
          </a:p>
        </p:txBody>
      </p:sp>
      <p:sp>
        <p:nvSpPr>
          <p:cNvPr id="443" name="Google Shape;443;p45"/>
          <p:cNvSpPr txBox="1">
            <a:spLocks noGrp="1"/>
          </p:cNvSpPr>
          <p:nvPr>
            <p:ph type="title" idx="9"/>
          </p:nvPr>
        </p:nvSpPr>
        <p:spPr>
          <a:xfrm>
            <a:off x="3414599" y="2472433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fr" sz="2800">
                <a:latin typeface="Comic Sans MS" panose="030F0702030302020204" pitchFamily="66" charset="0"/>
              </a:rPr>
              <a:t>03</a:t>
            </a:r>
            <a:endParaRPr sz="2800">
              <a:latin typeface="Comic Sans MS" panose="030F0702030302020204" pitchFamily="66" charset="0"/>
            </a:endParaRPr>
          </a:p>
        </p:txBody>
      </p:sp>
      <p:sp>
        <p:nvSpPr>
          <p:cNvPr id="444" name="Google Shape;444;p45"/>
          <p:cNvSpPr txBox="1">
            <a:spLocks noGrp="1"/>
          </p:cNvSpPr>
          <p:nvPr>
            <p:ph type="title" idx="8"/>
          </p:nvPr>
        </p:nvSpPr>
        <p:spPr>
          <a:xfrm>
            <a:off x="4633799" y="1640783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fr" sz="2800">
                <a:latin typeface="Comic Sans MS" panose="030F0702030302020204" pitchFamily="66" charset="0"/>
              </a:rPr>
              <a:t>02</a:t>
            </a:r>
            <a:endParaRPr sz="2800">
              <a:latin typeface="Comic Sans MS" panose="030F0702030302020204" pitchFamily="66" charset="0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5"/>
          </p:nvPr>
        </p:nvSpPr>
        <p:spPr>
          <a:xfrm flipH="1">
            <a:off x="6367575" y="1719555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600">
                <a:latin typeface="Comic Sans MS" panose="030F0702030302020204" pitchFamily="66" charset="0"/>
              </a:rPr>
              <a:t>Data Understanding </a:t>
            </a:r>
            <a:endParaRPr sz="1600">
              <a:latin typeface="Comic Sans MS" panose="030F0702030302020204" pitchFamily="66" charset="0"/>
            </a:endParaRPr>
          </a:p>
        </p:txBody>
      </p:sp>
      <p:grpSp>
        <p:nvGrpSpPr>
          <p:cNvPr id="446" name="Google Shape;446;p45"/>
          <p:cNvGrpSpPr/>
          <p:nvPr/>
        </p:nvGrpSpPr>
        <p:grpSpPr>
          <a:xfrm>
            <a:off x="2702049" y="3939050"/>
            <a:ext cx="1457400" cy="971700"/>
            <a:chOff x="3600450" y="1186000"/>
            <a:chExt cx="1457400" cy="971700"/>
          </a:xfrm>
        </p:grpSpPr>
        <p:sp>
          <p:nvSpPr>
            <p:cNvPr id="447" name="Google Shape;447;p45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cxnSp>
          <p:nvCxnSpPr>
            <p:cNvPr id="448" name="Google Shape;448;p45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45"/>
            <p:cNvCxnSpPr>
              <a:stCxn id="447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45"/>
          <p:cNvSpPr txBox="1">
            <a:spLocks noGrp="1"/>
          </p:cNvSpPr>
          <p:nvPr>
            <p:ph type="title" idx="9"/>
          </p:nvPr>
        </p:nvSpPr>
        <p:spPr>
          <a:xfrm>
            <a:off x="3352624" y="4136008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fr" sz="2800">
                <a:latin typeface="Comic Sans MS" panose="030F0702030302020204" pitchFamily="66" charset="0"/>
              </a:rPr>
              <a:t>05</a:t>
            </a:r>
            <a:endParaRPr sz="2800">
              <a:latin typeface="Comic Sans MS" panose="030F0702030302020204" pitchFamily="66" charset="0"/>
            </a:endParaRPr>
          </a:p>
        </p:txBody>
      </p:sp>
      <p:grpSp>
        <p:nvGrpSpPr>
          <p:cNvPr id="451" name="Google Shape;451;p45"/>
          <p:cNvGrpSpPr/>
          <p:nvPr/>
        </p:nvGrpSpPr>
        <p:grpSpPr>
          <a:xfrm flipH="1">
            <a:off x="4502024" y="3196413"/>
            <a:ext cx="1457400" cy="971700"/>
            <a:chOff x="3600450" y="1186000"/>
            <a:chExt cx="1457400" cy="971700"/>
          </a:xfrm>
        </p:grpSpPr>
        <p:sp>
          <p:nvSpPr>
            <p:cNvPr id="452" name="Google Shape;452;p45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cxnSp>
          <p:nvCxnSpPr>
            <p:cNvPr id="453" name="Google Shape;453;p45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4" name="Google Shape;454;p45"/>
            <p:cNvCxnSpPr>
              <a:stCxn id="452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5" name="Google Shape;455;p45"/>
          <p:cNvSpPr txBox="1">
            <a:spLocks noGrp="1"/>
          </p:cNvSpPr>
          <p:nvPr>
            <p:ph type="title" idx="8"/>
          </p:nvPr>
        </p:nvSpPr>
        <p:spPr>
          <a:xfrm>
            <a:off x="4633799" y="3393383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fr" sz="2800">
                <a:latin typeface="Comic Sans MS" panose="030F0702030302020204" pitchFamily="66" charset="0"/>
              </a:rPr>
              <a:t>04</a:t>
            </a:r>
            <a:endParaRPr sz="2800">
              <a:latin typeface="Comic Sans MS" panose="030F0702030302020204" pitchFamily="66" charset="0"/>
            </a:endParaRPr>
          </a:p>
        </p:txBody>
      </p:sp>
      <p:sp>
        <p:nvSpPr>
          <p:cNvPr id="456" name="Google Shape;456;p45"/>
          <p:cNvSpPr txBox="1">
            <a:spLocks noGrp="1"/>
          </p:cNvSpPr>
          <p:nvPr>
            <p:ph type="subTitle" idx="7"/>
          </p:nvPr>
        </p:nvSpPr>
        <p:spPr>
          <a:xfrm flipH="1">
            <a:off x="-85475" y="4140510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600">
                <a:latin typeface="Comic Sans MS" panose="030F0702030302020204" pitchFamily="66" charset="0"/>
              </a:rPr>
              <a:t>Conclusion</a:t>
            </a:r>
            <a:endParaRPr sz="16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1"/>
          <p:cNvSpPr txBox="1">
            <a:spLocks noGrp="1"/>
          </p:cNvSpPr>
          <p:nvPr>
            <p:ph type="title"/>
          </p:nvPr>
        </p:nvSpPr>
        <p:spPr>
          <a:xfrm>
            <a:off x="470250" y="1046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Prediction Cases &amp; Fatalities in ITALY  with RIDGE</a:t>
            </a:r>
            <a:endParaRPr/>
          </a:p>
        </p:txBody>
      </p:sp>
      <p:pic>
        <p:nvPicPr>
          <p:cNvPr id="922" name="Google Shape;92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5" y="990350"/>
            <a:ext cx="4256446" cy="25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9500" y="2155075"/>
            <a:ext cx="4664501" cy="28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1"/>
          <p:cNvSpPr/>
          <p:nvPr/>
        </p:nvSpPr>
        <p:spPr>
          <a:xfrm>
            <a:off x="4803781" y="1199935"/>
            <a:ext cx="22268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Prediction Cases in Italy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1"/>
          <p:cNvSpPr/>
          <p:nvPr/>
        </p:nvSpPr>
        <p:spPr>
          <a:xfrm>
            <a:off x="1430783" y="4282821"/>
            <a:ext cx="255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Prediction Fatalities in Italy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AD0-9C94-4375-AFDD-6EDFEAB3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7657" y="1219199"/>
            <a:ext cx="6574971" cy="2213429"/>
          </a:xfrm>
        </p:spPr>
        <p:txBody>
          <a:bodyPr/>
          <a:lstStyle/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Algorithms</a:t>
            </a:r>
            <a:endParaRPr lang="fr-FR" sz="5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3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8"/>
          <p:cNvSpPr txBox="1">
            <a:spLocks noGrp="1"/>
          </p:cNvSpPr>
          <p:nvPr>
            <p:ph type="title"/>
          </p:nvPr>
        </p:nvSpPr>
        <p:spPr>
          <a:xfrm>
            <a:off x="470250" y="1116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CART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9" name="Google Shape;869;p68"/>
          <p:cNvSpPr txBox="1">
            <a:spLocks noGrp="1"/>
          </p:cNvSpPr>
          <p:nvPr>
            <p:ph type="ctrTitle" idx="4294967295"/>
          </p:nvPr>
        </p:nvSpPr>
        <p:spPr>
          <a:xfrm flipH="1">
            <a:off x="-138325" y="1481075"/>
            <a:ext cx="30705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9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Predictive model :</a:t>
            </a:r>
            <a:endParaRPr sz="19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helps to find a variable based on other labeled variables</a:t>
            </a:r>
            <a:endParaRPr sz="1400" b="0" i="0" u="none" strike="noStrike" cap="none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0" name="Google Shape;870;p68"/>
          <p:cNvSpPr/>
          <p:nvPr/>
        </p:nvSpPr>
        <p:spPr>
          <a:xfrm>
            <a:off x="26681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8"/>
          <p:cNvSpPr txBox="1">
            <a:spLocks noGrp="1"/>
          </p:cNvSpPr>
          <p:nvPr>
            <p:ph type="ctrTitle" idx="4294967295"/>
          </p:nvPr>
        </p:nvSpPr>
        <p:spPr>
          <a:xfrm flipH="1">
            <a:off x="241725" y="3826975"/>
            <a:ext cx="235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9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Able to capture the non-linearity in the dataset</a:t>
            </a:r>
            <a:endParaRPr sz="19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2" name="Google Shape;872;p68"/>
          <p:cNvSpPr/>
          <p:nvPr/>
        </p:nvSpPr>
        <p:spPr>
          <a:xfrm>
            <a:off x="2591925" y="36386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8"/>
          <p:cNvSpPr txBox="1">
            <a:spLocks noGrp="1"/>
          </p:cNvSpPr>
          <p:nvPr>
            <p:ph type="ctrTitle" idx="4294967295"/>
          </p:nvPr>
        </p:nvSpPr>
        <p:spPr>
          <a:xfrm flipH="1">
            <a:off x="6572950" y="1535600"/>
            <a:ext cx="24543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9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representation for the model is a binary tree</a:t>
            </a:r>
            <a:endParaRPr sz="19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4" name="Google Shape;874;p68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5" name="Google Shape;875;p68"/>
          <p:cNvCxnSpPr>
            <a:stCxn id="870" idx="6"/>
          </p:cNvCxnSpPr>
          <p:nvPr/>
        </p:nvCxnSpPr>
        <p:spPr>
          <a:xfrm>
            <a:off x="2817225" y="1780588"/>
            <a:ext cx="840900" cy="29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6" name="Google Shape;876;p68"/>
          <p:cNvCxnSpPr>
            <a:stCxn id="874" idx="2"/>
          </p:cNvCxnSpPr>
          <p:nvPr/>
        </p:nvCxnSpPr>
        <p:spPr>
          <a:xfrm flipH="1">
            <a:off x="5542925" y="1780588"/>
            <a:ext cx="969600" cy="32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7" name="Google Shape;877;p68"/>
          <p:cNvCxnSpPr/>
          <p:nvPr/>
        </p:nvCxnSpPr>
        <p:spPr>
          <a:xfrm rot="10800000" flipH="1">
            <a:off x="2752225" y="3259588"/>
            <a:ext cx="1008000" cy="44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8" name="Google Shape;878;p68"/>
          <p:cNvGrpSpPr/>
          <p:nvPr/>
        </p:nvGrpSpPr>
        <p:grpSpPr>
          <a:xfrm>
            <a:off x="3593133" y="1319191"/>
            <a:ext cx="2079720" cy="3305078"/>
            <a:chOff x="3910637" y="3352690"/>
            <a:chExt cx="256800" cy="357024"/>
          </a:xfrm>
        </p:grpSpPr>
        <p:sp>
          <p:nvSpPr>
            <p:cNvPr id="879" name="Google Shape;879;p68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8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8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2" name="Google Shape;882;p68"/>
          <p:cNvSpPr/>
          <p:nvPr/>
        </p:nvSpPr>
        <p:spPr>
          <a:xfrm>
            <a:off x="6773680" y="3237846"/>
            <a:ext cx="111300" cy="12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68"/>
          <p:cNvCxnSpPr/>
          <p:nvPr/>
        </p:nvCxnSpPr>
        <p:spPr>
          <a:xfrm rot="10800000">
            <a:off x="5603997" y="2787362"/>
            <a:ext cx="1133400" cy="528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68"/>
          <p:cNvSpPr txBox="1"/>
          <p:nvPr/>
        </p:nvSpPr>
        <p:spPr>
          <a:xfrm>
            <a:off x="6829250" y="2915650"/>
            <a:ext cx="2079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" sz="1900" b="0" i="0" u="none" strike="noStrike" cap="none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leaf node will tell the final prediction</a:t>
            </a:r>
            <a:endParaRPr sz="1900" b="0" i="0" u="none" strike="noStrike" cap="none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5" name="Google Shape;885;p68"/>
          <p:cNvSpPr txBox="1"/>
          <p:nvPr/>
        </p:nvSpPr>
        <p:spPr>
          <a:xfrm>
            <a:off x="1889175" y="633775"/>
            <a:ext cx="5673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fr" sz="2100" b="0" i="0" u="none" strike="noStrike" cap="none">
                <a:solidFill>
                  <a:srgbClr val="FFF2CC"/>
                </a:solidFill>
                <a:latin typeface="Comic Sans MS"/>
                <a:ea typeface="Comic Sans MS"/>
                <a:cs typeface="Comic Sans MS"/>
                <a:sym typeface="Comic Sans MS"/>
              </a:rPr>
              <a:t>(Classification And Regression Trees)</a:t>
            </a:r>
            <a:endParaRPr sz="2100" b="0" i="0" u="none" strike="noStrike" cap="none">
              <a:solidFill>
                <a:srgbClr val="FFF2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9" grpId="0"/>
      <p:bldP spid="871" grpId="0"/>
      <p:bldP spid="87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AD0-9C94-4375-AFDD-6EDFEAB3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530" y="978805"/>
            <a:ext cx="4528200" cy="2492100"/>
          </a:xfrm>
        </p:spPr>
        <p:txBody>
          <a:bodyPr/>
          <a:lstStyle/>
          <a:p>
            <a:r>
              <a:rPr lang="fr" dirty="0"/>
              <a:t>Support Vector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17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3"/>
          <p:cNvSpPr txBox="1">
            <a:spLocks noGrp="1"/>
          </p:cNvSpPr>
          <p:nvPr>
            <p:ph type="title"/>
          </p:nvPr>
        </p:nvSpPr>
        <p:spPr>
          <a:xfrm>
            <a:off x="72525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000" dirty="0">
                <a:latin typeface="Comic Sans MS" panose="030F0702030302020204" pitchFamily="66" charset="0"/>
              </a:rPr>
              <a:t>SVM ( Support Vector Machine) </a:t>
            </a:r>
            <a:endParaRPr sz="2000" dirty="0">
              <a:latin typeface="Comic Sans MS" panose="030F0702030302020204" pitchFamily="66" charset="0"/>
            </a:endParaRPr>
          </a:p>
        </p:txBody>
      </p:sp>
      <p:sp>
        <p:nvSpPr>
          <p:cNvPr id="936" name="Google Shape;936;p73"/>
          <p:cNvSpPr txBox="1">
            <a:spLocks noGrp="1"/>
          </p:cNvSpPr>
          <p:nvPr>
            <p:ph type="ctrTitle" idx="4294967295"/>
          </p:nvPr>
        </p:nvSpPr>
        <p:spPr>
          <a:xfrm flipH="1">
            <a:off x="-232275" y="1252700"/>
            <a:ext cx="25194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6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sym typeface="Pathway Gothic One"/>
              </a:rPr>
              <a:t>Effective in high dimensional spaces </a:t>
            </a:r>
            <a:endParaRPr sz="16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sym typeface="Pathway Gothic On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sym typeface="Pathway Gothic One"/>
            </a:endParaRPr>
          </a:p>
        </p:txBody>
      </p:sp>
      <p:sp>
        <p:nvSpPr>
          <p:cNvPr id="937" name="Google Shape;937;p73"/>
          <p:cNvSpPr/>
          <p:nvPr/>
        </p:nvSpPr>
        <p:spPr>
          <a:xfrm>
            <a:off x="2519575" y="151106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38" name="Google Shape;938;p73"/>
          <p:cNvSpPr txBox="1">
            <a:spLocks noGrp="1"/>
          </p:cNvSpPr>
          <p:nvPr>
            <p:ph type="ctrTitle" idx="4294967295"/>
          </p:nvPr>
        </p:nvSpPr>
        <p:spPr>
          <a:xfrm flipH="1">
            <a:off x="401857" y="291632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6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sym typeface="Pathway Gothic One"/>
              </a:rPr>
              <a:t>Used for :</a:t>
            </a:r>
            <a:endParaRPr sz="16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sym typeface="Pathway Gothic One"/>
            </a:endParaRPr>
          </a:p>
        </p:txBody>
      </p:sp>
      <p:sp>
        <p:nvSpPr>
          <p:cNvPr id="939" name="Google Shape;939;p73"/>
          <p:cNvSpPr txBox="1">
            <a:spLocks noGrp="1"/>
          </p:cNvSpPr>
          <p:nvPr>
            <p:ph type="subTitle" idx="4294967295"/>
          </p:nvPr>
        </p:nvSpPr>
        <p:spPr>
          <a:xfrm flipH="1">
            <a:off x="401850" y="3397400"/>
            <a:ext cx="2725500" cy="875400"/>
          </a:xfrm>
          <a:prstGeom prst="rect">
            <a:avLst/>
          </a:prstGeom>
          <a:solidFill>
            <a:srgbClr val="0DA9B1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"/>
              <a:buChar char="-"/>
            </a:pPr>
            <a:r>
              <a:rPr lang="fr" sz="105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Hind"/>
              </a:rPr>
              <a:t>Classification(SVC)</a:t>
            </a:r>
            <a:endParaRPr sz="105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Hind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"/>
              <a:buChar char="-"/>
            </a:pPr>
            <a:r>
              <a:rPr lang="fr" sz="105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Hind"/>
              </a:rPr>
              <a:t>Regression  (SVR)</a:t>
            </a:r>
            <a:endParaRPr sz="105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Hi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</a:pPr>
            <a:r>
              <a:rPr lang="fr" sz="105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Hind"/>
              </a:rPr>
              <a:t> </a:t>
            </a:r>
            <a:endParaRPr sz="105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Hin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Hind"/>
              <a:buNone/>
            </a:pPr>
            <a:endParaRPr sz="105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Hind"/>
            </a:endParaRPr>
          </a:p>
        </p:txBody>
      </p:sp>
      <p:sp>
        <p:nvSpPr>
          <p:cNvPr id="940" name="Google Shape;940;p73"/>
          <p:cNvSpPr/>
          <p:nvPr/>
        </p:nvSpPr>
        <p:spPr>
          <a:xfrm>
            <a:off x="2231750" y="32028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41" name="Google Shape;941;p73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42" name="Google Shape;942;p73"/>
          <p:cNvSpPr txBox="1">
            <a:spLocks noGrp="1"/>
          </p:cNvSpPr>
          <p:nvPr>
            <p:ph type="ctrTitle" idx="4294967295"/>
          </p:nvPr>
        </p:nvSpPr>
        <p:spPr>
          <a:xfrm flipH="1">
            <a:off x="6677950" y="305372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6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sym typeface="Pathway Gothic One"/>
              </a:rPr>
              <a:t>Interface for Python &amp; R </a:t>
            </a:r>
            <a:endParaRPr sz="16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sym typeface="Pathway Gothic One"/>
            </a:endParaRPr>
          </a:p>
        </p:txBody>
      </p:sp>
      <p:cxnSp>
        <p:nvCxnSpPr>
          <p:cNvPr id="943" name="Google Shape;943;p73"/>
          <p:cNvCxnSpPr>
            <a:stCxn id="937" idx="6"/>
          </p:cNvCxnSpPr>
          <p:nvPr/>
        </p:nvCxnSpPr>
        <p:spPr>
          <a:xfrm>
            <a:off x="2668675" y="1585613"/>
            <a:ext cx="692400" cy="346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4" name="Google Shape;944;p73"/>
          <p:cNvCxnSpPr>
            <a:stCxn id="941" idx="2"/>
          </p:cNvCxnSpPr>
          <p:nvPr/>
        </p:nvCxnSpPr>
        <p:spPr>
          <a:xfrm flipH="1">
            <a:off x="5440925" y="1780588"/>
            <a:ext cx="1071600" cy="272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5" name="Google Shape;945;p73"/>
          <p:cNvCxnSpPr>
            <a:stCxn id="940" idx="6"/>
          </p:cNvCxnSpPr>
          <p:nvPr/>
        </p:nvCxnSpPr>
        <p:spPr>
          <a:xfrm rot="10800000" flipH="1">
            <a:off x="2380850" y="3027463"/>
            <a:ext cx="915300" cy="249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6" name="Google Shape;946;p73"/>
          <p:cNvCxnSpPr>
            <a:stCxn id="947" idx="2"/>
          </p:cNvCxnSpPr>
          <p:nvPr/>
        </p:nvCxnSpPr>
        <p:spPr>
          <a:xfrm rot="10800000">
            <a:off x="5218025" y="2823163"/>
            <a:ext cx="1294500" cy="30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7" name="Google Shape;947;p73"/>
          <p:cNvSpPr/>
          <p:nvPr/>
        </p:nvSpPr>
        <p:spPr>
          <a:xfrm>
            <a:off x="6512525" y="3053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48" name="Google Shape;948;p73"/>
          <p:cNvSpPr txBox="1"/>
          <p:nvPr/>
        </p:nvSpPr>
        <p:spPr>
          <a:xfrm>
            <a:off x="6788050" y="677350"/>
            <a:ext cx="2267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16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Pathway Gothic One"/>
                <a:cs typeface="Pathway Gothic One"/>
                <a:sym typeface="Pathway Gothic One"/>
              </a:rPr>
              <a:t>Finding an hyper-plane that differentiates  between the classes very well</a:t>
            </a:r>
            <a:endParaRPr sz="16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49" name="Google Shape;949;p73"/>
          <p:cNvSpPr/>
          <p:nvPr/>
        </p:nvSpPr>
        <p:spPr>
          <a:xfrm>
            <a:off x="3333217" y="1956738"/>
            <a:ext cx="2033988" cy="1347447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" grpId="0"/>
      <p:bldP spid="938" grpId="0"/>
      <p:bldP spid="939" grpId="0" uiExpand="1" build="p" animBg="1"/>
      <p:bldP spid="942" grpId="0"/>
      <p:bldP spid="9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242C97-5997-49A7-8040-388153988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25325"/>
              </p:ext>
            </p:extLst>
          </p:nvPr>
        </p:nvGraphicFramePr>
        <p:xfrm>
          <a:off x="1463040" y="655320"/>
          <a:ext cx="6096000" cy="3948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2D083AC-9E85-4FA2-A2C7-96C8FAC971B8}"/>
              </a:ext>
            </a:extLst>
          </p:cNvPr>
          <p:cNvSpPr/>
          <p:nvPr/>
        </p:nvSpPr>
        <p:spPr>
          <a:xfrm>
            <a:off x="2667000" y="296418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F9D03BA-B682-43AE-BF33-E410265DC45D}"/>
              </a:ext>
            </a:extLst>
          </p:cNvPr>
          <p:cNvSpPr/>
          <p:nvPr/>
        </p:nvSpPr>
        <p:spPr>
          <a:xfrm>
            <a:off x="3886200" y="257175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1100A1B-0407-46E8-B8C7-D27C66A00208}"/>
              </a:ext>
            </a:extLst>
          </p:cNvPr>
          <p:cNvSpPr/>
          <p:nvPr/>
        </p:nvSpPr>
        <p:spPr>
          <a:xfrm>
            <a:off x="3802380" y="282702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6065C83-087D-40CC-A7C9-8FA6CBBBF2CB}"/>
              </a:ext>
            </a:extLst>
          </p:cNvPr>
          <p:cNvSpPr/>
          <p:nvPr/>
        </p:nvSpPr>
        <p:spPr>
          <a:xfrm>
            <a:off x="5318760" y="191234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4026A76-1459-4329-9B06-087FF0081E00}"/>
              </a:ext>
            </a:extLst>
          </p:cNvPr>
          <p:cNvSpPr/>
          <p:nvPr/>
        </p:nvSpPr>
        <p:spPr>
          <a:xfrm>
            <a:off x="3124200" y="287274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46AC065-B6FA-484D-90B1-ACDA881D6EB8}"/>
              </a:ext>
            </a:extLst>
          </p:cNvPr>
          <p:cNvSpPr/>
          <p:nvPr/>
        </p:nvSpPr>
        <p:spPr>
          <a:xfrm>
            <a:off x="3417570" y="284988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49519D3-DA46-4DA1-9D88-6B9436C4445A}"/>
              </a:ext>
            </a:extLst>
          </p:cNvPr>
          <p:cNvSpPr/>
          <p:nvPr/>
        </p:nvSpPr>
        <p:spPr>
          <a:xfrm>
            <a:off x="4831080" y="2101545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A6A397B-FD84-49AE-BE4C-5B50A0A3F4A0}"/>
              </a:ext>
            </a:extLst>
          </p:cNvPr>
          <p:cNvSpPr/>
          <p:nvPr/>
        </p:nvSpPr>
        <p:spPr>
          <a:xfrm rot="12041227">
            <a:off x="5989320" y="170326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D806E65-1A2F-483D-A25A-EE68C29162FA}"/>
              </a:ext>
            </a:extLst>
          </p:cNvPr>
          <p:cNvSpPr/>
          <p:nvPr/>
        </p:nvSpPr>
        <p:spPr>
          <a:xfrm>
            <a:off x="5745480" y="199329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3FBEBFD-68D3-4B26-B69E-C5A7E1E2B8FC}"/>
              </a:ext>
            </a:extLst>
          </p:cNvPr>
          <p:cNvSpPr/>
          <p:nvPr/>
        </p:nvSpPr>
        <p:spPr>
          <a:xfrm>
            <a:off x="6316980" y="1510207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965A7042-C6CF-43CB-A22C-7BB80B11B148}"/>
              </a:ext>
            </a:extLst>
          </p:cNvPr>
          <p:cNvSpPr/>
          <p:nvPr/>
        </p:nvSpPr>
        <p:spPr>
          <a:xfrm>
            <a:off x="6156960" y="192391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E235E34-235B-48B9-8F47-FB15BA134767}"/>
              </a:ext>
            </a:extLst>
          </p:cNvPr>
          <p:cNvSpPr/>
          <p:nvPr/>
        </p:nvSpPr>
        <p:spPr>
          <a:xfrm>
            <a:off x="4678680" y="2286000"/>
            <a:ext cx="91440" cy="91440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8944953-5420-4673-A345-50C5D6EC3B3C}"/>
              </a:ext>
            </a:extLst>
          </p:cNvPr>
          <p:cNvSpPr txBox="1">
            <a:spLocks/>
          </p:cNvSpPr>
          <p:nvPr/>
        </p:nvSpPr>
        <p:spPr>
          <a:xfrm>
            <a:off x="470250" y="37403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fr-FR">
                <a:latin typeface="Comic Sans MS" panose="030F0702030302020204" pitchFamily="66" charset="0"/>
              </a:rPr>
              <a:t>SVR</a:t>
            </a:r>
            <a:endParaRPr lang="fr-F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4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AD0-9C94-4375-AFDD-6EDFEAB3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670" y="1554479"/>
            <a:ext cx="4528200" cy="1367785"/>
          </a:xfrm>
        </p:spPr>
        <p:txBody>
          <a:bodyPr/>
          <a:lstStyle/>
          <a:p>
            <a:r>
              <a:rPr lang="fr-FR" dirty="0"/>
              <a:t>Time </a:t>
            </a:r>
            <a:r>
              <a:rPr lang="fr-FR" dirty="0" err="1"/>
              <a:t>Series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42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5"/>
          <p:cNvSpPr txBox="1">
            <a:spLocks noGrp="1"/>
          </p:cNvSpPr>
          <p:nvPr>
            <p:ph type="title"/>
          </p:nvPr>
        </p:nvSpPr>
        <p:spPr>
          <a:xfrm>
            <a:off x="72525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800" dirty="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ARIMA</a:t>
            </a:r>
            <a:endParaRPr sz="2800" dirty="0"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0" name="Google Shape;960;p75"/>
          <p:cNvSpPr txBox="1">
            <a:spLocks noGrp="1"/>
          </p:cNvSpPr>
          <p:nvPr>
            <p:ph type="ctrTitle" idx="4294967295"/>
          </p:nvPr>
        </p:nvSpPr>
        <p:spPr>
          <a:xfrm flipH="1">
            <a:off x="72525" y="1229650"/>
            <a:ext cx="30381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8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AR: AutoRegression</a:t>
            </a:r>
            <a:endParaRPr sz="18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8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I: Integrated   </a:t>
            </a:r>
            <a:endParaRPr sz="18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8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MA: Moving Average </a:t>
            </a:r>
            <a:endParaRPr sz="18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1" name="Google Shape;961;p75"/>
          <p:cNvSpPr/>
          <p:nvPr/>
        </p:nvSpPr>
        <p:spPr>
          <a:xfrm>
            <a:off x="26681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62" name="Google Shape;962;p75"/>
          <p:cNvSpPr txBox="1">
            <a:spLocks noGrp="1"/>
          </p:cNvSpPr>
          <p:nvPr>
            <p:ph type="ctrTitle" idx="4294967295"/>
          </p:nvPr>
        </p:nvSpPr>
        <p:spPr>
          <a:xfrm flipH="1">
            <a:off x="1107532" y="281960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0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Used for :</a:t>
            </a:r>
            <a:endParaRPr sz="20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3" name="Google Shape;963;p75"/>
          <p:cNvSpPr txBox="1">
            <a:spLocks noGrp="1"/>
          </p:cNvSpPr>
          <p:nvPr>
            <p:ph type="subTitle" idx="4294967295"/>
          </p:nvPr>
        </p:nvSpPr>
        <p:spPr>
          <a:xfrm flipH="1">
            <a:off x="401850" y="3397400"/>
            <a:ext cx="3038100" cy="1387500"/>
          </a:xfrm>
          <a:prstGeom prst="rect">
            <a:avLst/>
          </a:prstGeom>
          <a:solidFill>
            <a:srgbClr val="0DA9B1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20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ea typeface="Comfortaa"/>
                <a:cs typeface="Comfortaa"/>
                <a:sym typeface="Comfortaa"/>
              </a:rPr>
              <a:t>Understand the data</a:t>
            </a:r>
            <a:endParaRPr sz="120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20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ea typeface="Comfortaa"/>
                <a:cs typeface="Comfortaa"/>
                <a:sym typeface="Comfortaa"/>
              </a:rPr>
              <a:t>Eliminate the non-stationarity</a:t>
            </a:r>
            <a:endParaRPr sz="120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fr" sz="120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ea typeface="Comfortaa"/>
                <a:cs typeface="Comfortaa"/>
                <a:sym typeface="Comfortaa"/>
              </a:rPr>
              <a:t>Predicting future points in the series(Forecasting)</a:t>
            </a:r>
            <a:endParaRPr sz="120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ea typeface="Comfortaa"/>
              <a:cs typeface="Comfortaa"/>
              <a:sym typeface="Comfortaa"/>
            </a:endParaRPr>
          </a:p>
        </p:txBody>
      </p:sp>
      <p:sp>
        <p:nvSpPr>
          <p:cNvPr id="964" name="Google Shape;964;p75"/>
          <p:cNvSpPr/>
          <p:nvPr/>
        </p:nvSpPr>
        <p:spPr>
          <a:xfrm>
            <a:off x="2668125" y="3053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65" name="Google Shape;965;p75"/>
          <p:cNvSpPr txBox="1">
            <a:spLocks noGrp="1"/>
          </p:cNvSpPr>
          <p:nvPr>
            <p:ph type="ctrTitle" idx="4294967295"/>
          </p:nvPr>
        </p:nvSpPr>
        <p:spPr>
          <a:xfrm flipH="1">
            <a:off x="6677950" y="817375"/>
            <a:ext cx="2133600" cy="1822200"/>
          </a:xfrm>
          <a:prstGeom prst="rect">
            <a:avLst/>
          </a:prstGeom>
          <a:solidFill>
            <a:srgbClr val="0DA9B1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0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ARIMA(p,d,q)</a:t>
            </a:r>
            <a:endParaRPr sz="20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 dirty="0">
                <a:solidFill>
                  <a:srgbClr val="FFFFFF"/>
                </a:solidFill>
                <a:latin typeface="Comic Sans MS" panose="030F0702030302020204" pitchFamily="66" charset="0"/>
                <a:ea typeface="Comfortaa"/>
                <a:cs typeface="Comfortaa"/>
                <a:sym typeface="Comfortaa"/>
              </a:rPr>
              <a:t>p : The Lag Order</a:t>
            </a:r>
            <a:endParaRPr sz="1400" b="0" i="0" u="none" strike="noStrike" cap="none" dirty="0">
              <a:solidFill>
                <a:srgbClr val="FFFFFF"/>
              </a:solidFill>
              <a:latin typeface="Comic Sans MS" panose="030F0702030302020204" pitchFamily="66" charset="0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 dirty="0">
                <a:solidFill>
                  <a:srgbClr val="FFFFFF"/>
                </a:solidFill>
                <a:latin typeface="Comic Sans MS" panose="030F0702030302020204" pitchFamily="66" charset="0"/>
                <a:ea typeface="Comfortaa"/>
                <a:cs typeface="Comfortaa"/>
                <a:sym typeface="Comfortaa"/>
              </a:rPr>
              <a:t>q:The order of moving average</a:t>
            </a:r>
            <a:endParaRPr sz="1400" b="0" i="0" u="none" strike="noStrike" cap="none" dirty="0">
              <a:solidFill>
                <a:srgbClr val="FFFFFF"/>
              </a:solidFill>
              <a:latin typeface="Comic Sans MS" panose="030F0702030302020204" pitchFamily="66" charset="0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 dirty="0">
                <a:solidFill>
                  <a:srgbClr val="FFFFFF"/>
                </a:solidFill>
                <a:latin typeface="Comic Sans MS" panose="030F0702030302020204" pitchFamily="66" charset="0"/>
                <a:ea typeface="Comfortaa"/>
                <a:cs typeface="Comfortaa"/>
                <a:sym typeface="Comfortaa"/>
              </a:rPr>
              <a:t>d: The degree of differencing</a:t>
            </a:r>
            <a:endParaRPr sz="1400" b="0" i="0" u="none" strike="noStrike" cap="none" dirty="0">
              <a:solidFill>
                <a:srgbClr val="FFFFFF"/>
              </a:solidFill>
              <a:latin typeface="Comic Sans MS" panose="030F0702030302020204" pitchFamily="66" charset="0"/>
              <a:ea typeface="Comfortaa"/>
              <a:cs typeface="Comfortaa"/>
              <a:sym typeface="Comfortaa"/>
            </a:endParaRPr>
          </a:p>
        </p:txBody>
      </p:sp>
      <p:sp>
        <p:nvSpPr>
          <p:cNvPr id="966" name="Google Shape;966;p75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67" name="Google Shape;967;p75"/>
          <p:cNvSpPr txBox="1">
            <a:spLocks noGrp="1"/>
          </p:cNvSpPr>
          <p:nvPr>
            <p:ph type="ctrTitle" idx="4294967295"/>
          </p:nvPr>
        </p:nvSpPr>
        <p:spPr>
          <a:xfrm flipH="1">
            <a:off x="6677950" y="3053725"/>
            <a:ext cx="2197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20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Interface for Python &amp; R </a:t>
            </a:r>
            <a:endParaRPr sz="20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968" name="Google Shape;968;p75"/>
          <p:cNvCxnSpPr>
            <a:stCxn id="961" idx="6"/>
          </p:cNvCxnSpPr>
          <p:nvPr/>
        </p:nvCxnSpPr>
        <p:spPr>
          <a:xfrm>
            <a:off x="2817225" y="1780588"/>
            <a:ext cx="729600" cy="272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9" name="Google Shape;969;p75"/>
          <p:cNvCxnSpPr>
            <a:stCxn id="966" idx="2"/>
          </p:cNvCxnSpPr>
          <p:nvPr/>
        </p:nvCxnSpPr>
        <p:spPr>
          <a:xfrm flipH="1">
            <a:off x="5235125" y="1780588"/>
            <a:ext cx="1277400" cy="287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0" name="Google Shape;970;p75"/>
          <p:cNvCxnSpPr>
            <a:stCxn id="964" idx="6"/>
          </p:cNvCxnSpPr>
          <p:nvPr/>
        </p:nvCxnSpPr>
        <p:spPr>
          <a:xfrm rot="10800000" flipH="1">
            <a:off x="2817225" y="2944063"/>
            <a:ext cx="516000" cy="18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1" name="Google Shape;971;p75"/>
          <p:cNvCxnSpPr/>
          <p:nvPr/>
        </p:nvCxnSpPr>
        <p:spPr>
          <a:xfrm flipH="1">
            <a:off x="4931675" y="3169063"/>
            <a:ext cx="1728000" cy="347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2" name="Google Shape;972;p75"/>
          <p:cNvSpPr/>
          <p:nvPr/>
        </p:nvSpPr>
        <p:spPr>
          <a:xfrm>
            <a:off x="3216975" y="1780588"/>
            <a:ext cx="2300724" cy="2293530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F6B26B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973" name="Google Shape;973;p75"/>
          <p:cNvSpPr/>
          <p:nvPr/>
        </p:nvSpPr>
        <p:spPr>
          <a:xfrm>
            <a:off x="6512525" y="3053713"/>
            <a:ext cx="149100" cy="14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/>
      <p:bldP spid="960" grpId="0"/>
      <p:bldP spid="962" grpId="0"/>
      <p:bldP spid="963" grpId="0" uiExpand="1" build="p" animBg="1"/>
      <p:bldP spid="965" grpId="0" animBg="1"/>
      <p:bldP spid="96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4FF-5162-412B-82F8-6F1FE4DF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omic Sans MS" panose="030F0702030302020204" pitchFamily="66" charset="0"/>
              </a:rPr>
              <a:t>CONFIRMED CASES TUNISIA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8E0DB-3247-4B34-99F5-149174F8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2" t="3261" r="13777"/>
          <a:stretch/>
        </p:blipFill>
        <p:spPr>
          <a:xfrm>
            <a:off x="411480" y="1303020"/>
            <a:ext cx="3855720" cy="2723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87187-D144-4B10-999E-DFAA9BBC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14879"/>
            <a:ext cx="3627120" cy="23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3298-AFEB-40F9-A8DC-6B5FB2BD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omic Sans MS" panose="030F0702030302020204" pitchFamily="66" charset="0"/>
              </a:rPr>
              <a:t>FATALITIES TUNISIA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735BE-F771-41D3-8314-E894A2AF8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r="7532"/>
          <a:stretch/>
        </p:blipFill>
        <p:spPr>
          <a:xfrm>
            <a:off x="470250" y="1241588"/>
            <a:ext cx="3855720" cy="2660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C6878-9484-4C77-BA08-4948E228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47577"/>
            <a:ext cx="3855720" cy="2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6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462" name="Google Shape;462;p46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1078275" y="2426950"/>
            <a:ext cx="43083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4400" dirty="0"/>
              <a:t>INTRODUCTION</a:t>
            </a:r>
            <a:endParaRPr sz="4400" dirty="0"/>
          </a:p>
        </p:txBody>
      </p:sp>
      <p:sp>
        <p:nvSpPr>
          <p:cNvPr id="501" name="Google Shape;501;p46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46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503" name="Google Shape;503;p46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AD0-9C94-4375-AFDD-6EDFEAB3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380" y="1127760"/>
            <a:ext cx="6522720" cy="1882140"/>
          </a:xfrm>
        </p:spPr>
        <p:txBody>
          <a:bodyPr/>
          <a:lstStyle/>
          <a:p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  <a:br>
              <a:rPr lang="en-US" sz="54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084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5A0413-2D78-42BB-BBDE-7C3E2E0CC90F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470250" y="111054"/>
            <a:ext cx="8203500" cy="755700"/>
          </a:xfrm>
        </p:spPr>
        <p:txBody>
          <a:bodyPr/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C73DC-B0DD-4B94-ABE3-FD3D3DD0EACA}"/>
              </a:ext>
            </a:extLst>
          </p:cNvPr>
          <p:cNvGrpSpPr/>
          <p:nvPr/>
        </p:nvGrpSpPr>
        <p:grpSpPr>
          <a:xfrm>
            <a:off x="2568864" y="1389974"/>
            <a:ext cx="4326311" cy="3093306"/>
            <a:chOff x="1885423" y="2784866"/>
            <a:chExt cx="4326311" cy="30933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A5BD76-5832-4450-BA3B-BD144E333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23" y="2784866"/>
              <a:ext cx="4326311" cy="2570086"/>
            </a:xfrm>
            <a:prstGeom prst="rect">
              <a:avLst/>
            </a:prstGeom>
          </p:spPr>
        </p:pic>
        <p:sp>
          <p:nvSpPr>
            <p:cNvPr id="17" name="TextBox 57">
              <a:extLst>
                <a:ext uri="{FF2B5EF4-FFF2-40B4-BE49-F238E27FC236}">
                  <a16:creationId xmlns:a16="http://schemas.microsoft.com/office/drawing/2014/main" id="{F046037B-81BF-4432-8293-83D3668BA596}"/>
                </a:ext>
              </a:extLst>
            </p:cNvPr>
            <p:cNvSpPr txBox="1"/>
            <p:nvPr/>
          </p:nvSpPr>
          <p:spPr>
            <a:xfrm>
              <a:off x="2803796" y="5354952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/>
                <a:t>Standard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8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8"/>
          <p:cNvSpPr txBox="1">
            <a:spLocks noGrp="1"/>
          </p:cNvSpPr>
          <p:nvPr>
            <p:ph type="title"/>
          </p:nvPr>
        </p:nvSpPr>
        <p:spPr>
          <a:xfrm>
            <a:off x="470250" y="249525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Deep Learning </a:t>
            </a:r>
            <a:endParaRPr dirty="0"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989" name="Google Shape;989;p78"/>
          <p:cNvGrpSpPr/>
          <p:nvPr/>
        </p:nvGrpSpPr>
        <p:grpSpPr>
          <a:xfrm>
            <a:off x="0" y="67130"/>
            <a:ext cx="786481" cy="848197"/>
            <a:chOff x="1402222" y="2775525"/>
            <a:chExt cx="375606" cy="341107"/>
          </a:xfrm>
        </p:grpSpPr>
        <p:sp>
          <p:nvSpPr>
            <p:cNvPr id="990" name="Google Shape;990;p78"/>
            <p:cNvSpPr/>
            <p:nvPr/>
          </p:nvSpPr>
          <p:spPr>
            <a:xfrm>
              <a:off x="1402222" y="2775525"/>
              <a:ext cx="375606" cy="341107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991" name="Google Shape;991;p78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</p:grpSp>
      <p:sp>
        <p:nvSpPr>
          <p:cNvPr id="992" name="Google Shape;992;p78"/>
          <p:cNvSpPr/>
          <p:nvPr/>
        </p:nvSpPr>
        <p:spPr>
          <a:xfrm>
            <a:off x="1346794" y="1633979"/>
            <a:ext cx="2643953" cy="577815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endParaRPr lang="fr-FR" dirty="0">
              <a:solidFill>
                <a:schemeClr val="tx1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  <a:p>
            <a:pPr algn="ctr">
              <a:buSzPts val="1400"/>
            </a:pPr>
            <a:r>
              <a:rPr lang="fr-FR" sz="1800" dirty="0" err="1">
                <a:solidFill>
                  <a:srgbClr val="293A8F"/>
                </a:solidFill>
                <a:latin typeface="Comic Sans MS" panose="030F0702030302020204" pitchFamily="66" charset="0"/>
              </a:rPr>
              <a:t>Confirmed</a:t>
            </a:r>
            <a:r>
              <a:rPr lang="fr-FR" sz="1800" dirty="0">
                <a:solidFill>
                  <a:srgbClr val="293A8F"/>
                </a:solidFill>
                <a:latin typeface="Comic Sans MS" panose="030F0702030302020204" pitchFamily="66" charset="0"/>
              </a:rPr>
              <a:t> Cases </a:t>
            </a:r>
          </a:p>
          <a:p>
            <a:pPr algn="ctr">
              <a:buSzPts val="1400"/>
            </a:pPr>
            <a:endParaRPr lang="fr-FR" dirty="0">
              <a:solidFill>
                <a:schemeClr val="tx1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94" name="Google Shape;994;p78"/>
          <p:cNvCxnSpPr/>
          <p:nvPr/>
        </p:nvCxnSpPr>
        <p:spPr>
          <a:xfrm>
            <a:off x="2725127" y="2284248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995" name="Google Shape;995;p78"/>
          <p:cNvSpPr txBox="1"/>
          <p:nvPr/>
        </p:nvSpPr>
        <p:spPr>
          <a:xfrm>
            <a:off x="2339202" y="3062456"/>
            <a:ext cx="117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MAE</a:t>
            </a:r>
            <a:endParaRPr sz="2000" b="0" i="0" u="none" strike="noStrike" cap="none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6" name="Google Shape;996;p78"/>
          <p:cNvSpPr txBox="1">
            <a:spLocks noGrp="1"/>
          </p:cNvSpPr>
          <p:nvPr>
            <p:ph type="title"/>
          </p:nvPr>
        </p:nvSpPr>
        <p:spPr>
          <a:xfrm>
            <a:off x="2093852" y="3391031"/>
            <a:ext cx="1509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 sz="3200" dirty="0">
                <a:latin typeface="Comic Sans MS" panose="030F0702030302020204" pitchFamily="66" charset="0"/>
              </a:rPr>
              <a:t>3077</a:t>
            </a:r>
            <a:endParaRPr sz="3200" dirty="0">
              <a:latin typeface="Comic Sans MS" panose="030F0702030302020204" pitchFamily="66" charset="0"/>
            </a:endParaRPr>
          </a:p>
        </p:txBody>
      </p:sp>
      <p:sp>
        <p:nvSpPr>
          <p:cNvPr id="16" name="Google Shape;992;p78">
            <a:extLst>
              <a:ext uri="{FF2B5EF4-FFF2-40B4-BE49-F238E27FC236}">
                <a16:creationId xmlns:a16="http://schemas.microsoft.com/office/drawing/2014/main" id="{B2F6BD05-1577-48B9-A322-512C13E068FD}"/>
              </a:ext>
            </a:extLst>
          </p:cNvPr>
          <p:cNvSpPr/>
          <p:nvPr/>
        </p:nvSpPr>
        <p:spPr>
          <a:xfrm>
            <a:off x="5290506" y="1633979"/>
            <a:ext cx="2256736" cy="577815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endParaRPr lang="fr" dirty="0">
              <a:solidFill>
                <a:schemeClr val="lt1"/>
              </a:solidFill>
              <a:latin typeface="Comic Sans MS" panose="030F0702030302020204" pitchFamily="66" charset="0"/>
            </a:endParaRPr>
          </a:p>
          <a:p>
            <a:pPr algn="ctr">
              <a:buSzPts val="1400"/>
            </a:pPr>
            <a:r>
              <a:rPr lang="fr" sz="2000" dirty="0">
                <a:solidFill>
                  <a:schemeClr val="lt1"/>
                </a:solidFill>
                <a:latin typeface="Comic Sans MS" panose="030F0702030302020204" pitchFamily="66" charset="0"/>
              </a:rPr>
              <a:t>Fatalities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cxnSp>
        <p:nvCxnSpPr>
          <p:cNvPr id="18" name="Google Shape;994;p78">
            <a:extLst>
              <a:ext uri="{FF2B5EF4-FFF2-40B4-BE49-F238E27FC236}">
                <a16:creationId xmlns:a16="http://schemas.microsoft.com/office/drawing/2014/main" id="{35C7577F-170A-4F49-A5ED-4A3E16106E97}"/>
              </a:ext>
            </a:extLst>
          </p:cNvPr>
          <p:cNvCxnSpPr/>
          <p:nvPr/>
        </p:nvCxnSpPr>
        <p:spPr>
          <a:xfrm>
            <a:off x="6409700" y="2339195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19" name="Google Shape;995;p78">
            <a:extLst>
              <a:ext uri="{FF2B5EF4-FFF2-40B4-BE49-F238E27FC236}">
                <a16:creationId xmlns:a16="http://schemas.microsoft.com/office/drawing/2014/main" id="{B81FBB4B-891A-4197-A9F1-818C7DB2D73E}"/>
              </a:ext>
            </a:extLst>
          </p:cNvPr>
          <p:cNvSpPr txBox="1"/>
          <p:nvPr/>
        </p:nvSpPr>
        <p:spPr>
          <a:xfrm>
            <a:off x="6023775" y="3117403"/>
            <a:ext cx="117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" sz="2000" b="0" i="0" u="none" strike="noStrike" cap="none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MAE</a:t>
            </a:r>
            <a:endParaRPr sz="2000" b="0" i="0" u="none" strike="noStrike" cap="none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" name="Google Shape;996;p78">
            <a:extLst>
              <a:ext uri="{FF2B5EF4-FFF2-40B4-BE49-F238E27FC236}">
                <a16:creationId xmlns:a16="http://schemas.microsoft.com/office/drawing/2014/main" id="{16C52C69-ACAC-4F91-BE97-26E8EE9E33CD}"/>
              </a:ext>
            </a:extLst>
          </p:cNvPr>
          <p:cNvSpPr txBox="1">
            <a:spLocks/>
          </p:cNvSpPr>
          <p:nvPr/>
        </p:nvSpPr>
        <p:spPr>
          <a:xfrm>
            <a:off x="5818723" y="3414092"/>
            <a:ext cx="1509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>
              <a:buSzPts val="12000"/>
            </a:pPr>
            <a:r>
              <a:rPr lang="fr" sz="3200" dirty="0">
                <a:latin typeface="Comic Sans MS" panose="030F0702030302020204" pitchFamily="66" charset="0"/>
              </a:rPr>
              <a:t>110.15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" grpId="0"/>
      <p:bldP spid="992" grpId="0" animBg="1"/>
      <p:bldP spid="995" grpId="0"/>
      <p:bldP spid="996" grpId="0"/>
      <p:bldP spid="16" grpId="0" animBg="1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9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Kaggle Competition </a:t>
            </a:r>
            <a:endParaRPr/>
          </a:p>
        </p:txBody>
      </p:sp>
      <p:pic>
        <p:nvPicPr>
          <p:cNvPr id="1007" name="Google Shape;100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025" y="1101750"/>
            <a:ext cx="7975946" cy="37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0"/>
          <p:cNvSpPr txBox="1">
            <a:spLocks noGrp="1"/>
          </p:cNvSpPr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 sz="3000"/>
              <a:t>Stay Safe</a:t>
            </a:r>
            <a:endParaRPr sz="3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 sz="3000"/>
              <a:t>Stay at Home</a:t>
            </a:r>
            <a:endParaRPr sz="3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Thank You</a:t>
            </a:r>
            <a:endParaRPr/>
          </a:p>
        </p:txBody>
      </p:sp>
      <p:grpSp>
        <p:nvGrpSpPr>
          <p:cNvPr id="1013" name="Google Shape;1013;p80"/>
          <p:cNvGrpSpPr/>
          <p:nvPr/>
        </p:nvGrpSpPr>
        <p:grpSpPr>
          <a:xfrm>
            <a:off x="265573" y="358817"/>
            <a:ext cx="1589730" cy="1612939"/>
            <a:chOff x="3605950" y="3926100"/>
            <a:chExt cx="657375" cy="667000"/>
          </a:xfrm>
        </p:grpSpPr>
        <p:sp>
          <p:nvSpPr>
            <p:cNvPr id="1014" name="Google Shape;1014;p80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0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0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0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0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0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0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0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0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0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0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0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0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0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0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0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0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0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0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0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0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0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0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0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0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0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0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0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0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0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0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0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80"/>
          <p:cNvGrpSpPr/>
          <p:nvPr/>
        </p:nvGrpSpPr>
        <p:grpSpPr>
          <a:xfrm>
            <a:off x="5679184" y="3763506"/>
            <a:ext cx="581245" cy="588480"/>
            <a:chOff x="4304200" y="4312250"/>
            <a:chExt cx="191325" cy="193700"/>
          </a:xfrm>
        </p:grpSpPr>
        <p:sp>
          <p:nvSpPr>
            <p:cNvPr id="1053" name="Google Shape;1053;p80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0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0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0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0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0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0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0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0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0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0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0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0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0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0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0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0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0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0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0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0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0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0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0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0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0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0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0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0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0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0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0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0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0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0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0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0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0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B50BD1-1032-4F3B-82D1-874B003C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324100"/>
            <a:ext cx="4762500" cy="1638300"/>
          </a:xfrm>
        </p:spPr>
        <p:txBody>
          <a:bodyPr/>
          <a:lstStyle/>
          <a:p>
            <a:r>
              <a:rPr lang="fr-FR" sz="60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358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194;p62">
            <a:extLst>
              <a:ext uri="{FF2B5EF4-FFF2-40B4-BE49-F238E27FC236}">
                <a16:creationId xmlns:a16="http://schemas.microsoft.com/office/drawing/2014/main" id="{404D1AEE-A076-40DF-A44C-3EE91E53A913}"/>
              </a:ext>
            </a:extLst>
          </p:cNvPr>
          <p:cNvSpPr/>
          <p:nvPr/>
        </p:nvSpPr>
        <p:spPr>
          <a:xfrm>
            <a:off x="578767" y="2112339"/>
            <a:ext cx="1397231" cy="1283137"/>
          </a:xfrm>
          <a:custGeom>
            <a:avLst/>
            <a:gdLst/>
            <a:ahLst/>
            <a:cxnLst/>
            <a:rect l="l" t="t" r="r" b="b"/>
            <a:pathLst>
              <a:path w="20082" h="20115" extrusionOk="0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35" name="Google Shape;5196;p62">
            <a:extLst>
              <a:ext uri="{FF2B5EF4-FFF2-40B4-BE49-F238E27FC236}">
                <a16:creationId xmlns:a16="http://schemas.microsoft.com/office/drawing/2014/main" id="{1E42E0EE-CB7F-4C05-83C6-485A45F6F39B}"/>
              </a:ext>
            </a:extLst>
          </p:cNvPr>
          <p:cNvSpPr/>
          <p:nvPr/>
        </p:nvSpPr>
        <p:spPr>
          <a:xfrm>
            <a:off x="2268314" y="2771473"/>
            <a:ext cx="907859" cy="77259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9525" cap="rnd" cmpd="sng">
            <a:solidFill>
              <a:srgbClr val="435D74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36" name="Google Shape;5197;p62">
            <a:extLst>
              <a:ext uri="{FF2B5EF4-FFF2-40B4-BE49-F238E27FC236}">
                <a16:creationId xmlns:a16="http://schemas.microsoft.com/office/drawing/2014/main" id="{100DCC82-781C-45F3-8269-563A78FCBAFB}"/>
              </a:ext>
            </a:extLst>
          </p:cNvPr>
          <p:cNvSpPr/>
          <p:nvPr/>
        </p:nvSpPr>
        <p:spPr>
          <a:xfrm>
            <a:off x="2231808" y="948987"/>
            <a:ext cx="829033" cy="1812428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9525" cap="rnd" cmpd="sng">
            <a:solidFill>
              <a:srgbClr val="435D74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38" name="Google Shape;5199;p62">
            <a:extLst>
              <a:ext uri="{FF2B5EF4-FFF2-40B4-BE49-F238E27FC236}">
                <a16:creationId xmlns:a16="http://schemas.microsoft.com/office/drawing/2014/main" id="{AE1ECEF9-E846-4303-B2DE-1EAF6BC84B04}"/>
              </a:ext>
            </a:extLst>
          </p:cNvPr>
          <p:cNvSpPr/>
          <p:nvPr/>
        </p:nvSpPr>
        <p:spPr>
          <a:xfrm>
            <a:off x="3124703" y="2703596"/>
            <a:ext cx="141859" cy="182562"/>
          </a:xfrm>
          <a:custGeom>
            <a:avLst/>
            <a:gdLst/>
            <a:ahLst/>
            <a:cxnLst/>
            <a:rect l="l" t="t" r="r" b="b"/>
            <a:pathLst>
              <a:path w="4304" h="5757" extrusionOk="0">
                <a:moveTo>
                  <a:pt x="509" y="0"/>
                </a:moveTo>
                <a:cubicBezTo>
                  <a:pt x="247" y="0"/>
                  <a:pt x="1" y="203"/>
                  <a:pt x="1" y="493"/>
                </a:cubicBezTo>
                <a:lnTo>
                  <a:pt x="1" y="5263"/>
                </a:lnTo>
                <a:cubicBezTo>
                  <a:pt x="1" y="5554"/>
                  <a:pt x="229" y="5757"/>
                  <a:pt x="482" y="5757"/>
                </a:cubicBezTo>
                <a:cubicBezTo>
                  <a:pt x="577" y="5757"/>
                  <a:pt x="676" y="5728"/>
                  <a:pt x="768" y="5664"/>
                </a:cubicBezTo>
                <a:lnTo>
                  <a:pt x="4003" y="3395"/>
                </a:lnTo>
                <a:cubicBezTo>
                  <a:pt x="4304" y="3195"/>
                  <a:pt x="4304" y="2795"/>
                  <a:pt x="4037" y="2595"/>
                </a:cubicBezTo>
                <a:lnTo>
                  <a:pt x="801" y="93"/>
                </a:lnTo>
                <a:cubicBezTo>
                  <a:pt x="710" y="29"/>
                  <a:pt x="608" y="0"/>
                  <a:pt x="50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39" name="Google Shape;5200;p62">
            <a:extLst>
              <a:ext uri="{FF2B5EF4-FFF2-40B4-BE49-F238E27FC236}">
                <a16:creationId xmlns:a16="http://schemas.microsoft.com/office/drawing/2014/main" id="{4B5DB101-F754-4B69-A88E-F09A213C5E9A}"/>
              </a:ext>
            </a:extLst>
          </p:cNvPr>
          <p:cNvSpPr/>
          <p:nvPr/>
        </p:nvSpPr>
        <p:spPr>
          <a:xfrm>
            <a:off x="3102317" y="870883"/>
            <a:ext cx="141859" cy="183228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1" name="Google Shape;5203;p62">
            <a:extLst>
              <a:ext uri="{FF2B5EF4-FFF2-40B4-BE49-F238E27FC236}">
                <a16:creationId xmlns:a16="http://schemas.microsoft.com/office/drawing/2014/main" id="{198FB881-AFC7-4AF7-B04F-F87B1555C0F1}"/>
              </a:ext>
            </a:extLst>
          </p:cNvPr>
          <p:cNvSpPr/>
          <p:nvPr/>
        </p:nvSpPr>
        <p:spPr>
          <a:xfrm>
            <a:off x="3316650" y="489078"/>
            <a:ext cx="1406647" cy="885124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100" b="1" dirty="0" err="1">
                <a:latin typeface="Comic Sans MS" panose="030F0702030302020204" pitchFamily="66" charset="0"/>
                <a:ea typeface="Arial"/>
                <a:cs typeface="Arial"/>
              </a:rPr>
              <a:t>Supervised</a:t>
            </a:r>
            <a:r>
              <a:rPr lang="fr-FR" sz="1100" b="1" dirty="0">
                <a:latin typeface="Comic Sans MS" panose="030F0702030302020204" pitchFamily="66" charset="0"/>
                <a:ea typeface="Arial"/>
                <a:cs typeface="Arial"/>
              </a:rPr>
              <a:t> Learning </a:t>
            </a:r>
            <a:endParaRPr lang="fr-FR" sz="1100" dirty="0">
              <a:latin typeface="Comic Sans MS" panose="030F0702030302020204" pitchFamily="66" charset="0"/>
            </a:endParaRPr>
          </a:p>
        </p:txBody>
      </p:sp>
      <p:sp>
        <p:nvSpPr>
          <p:cNvPr id="23" name="Google Shape;5205;p62">
            <a:extLst>
              <a:ext uri="{FF2B5EF4-FFF2-40B4-BE49-F238E27FC236}">
                <a16:creationId xmlns:a16="http://schemas.microsoft.com/office/drawing/2014/main" id="{9296D1B9-2CC7-4740-B5A2-3B5B075784B6}"/>
              </a:ext>
            </a:extLst>
          </p:cNvPr>
          <p:cNvSpPr/>
          <p:nvPr/>
        </p:nvSpPr>
        <p:spPr>
          <a:xfrm>
            <a:off x="4910976" y="1015109"/>
            <a:ext cx="422215" cy="355454"/>
          </a:xfrm>
          <a:custGeom>
            <a:avLst/>
            <a:gdLst/>
            <a:ahLst/>
            <a:cxnLst/>
            <a:rect l="l" t="t" r="r" b="b"/>
            <a:pathLst>
              <a:path w="12810" h="11209" fill="none" extrusionOk="0">
                <a:moveTo>
                  <a:pt x="1" y="0"/>
                </a:moveTo>
                <a:lnTo>
                  <a:pt x="1" y="0"/>
                </a:lnTo>
                <a:cubicBezTo>
                  <a:pt x="6372" y="0"/>
                  <a:pt x="10542" y="3803"/>
                  <a:pt x="12810" y="11208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4" name="Google Shape;5206;p62">
            <a:extLst>
              <a:ext uri="{FF2B5EF4-FFF2-40B4-BE49-F238E27FC236}">
                <a16:creationId xmlns:a16="http://schemas.microsoft.com/office/drawing/2014/main" id="{6F8D4F29-3CA8-4A32-A933-545A6728C077}"/>
              </a:ext>
            </a:extLst>
          </p:cNvPr>
          <p:cNvSpPr/>
          <p:nvPr/>
        </p:nvSpPr>
        <p:spPr>
          <a:xfrm>
            <a:off x="5332086" y="370859"/>
            <a:ext cx="407942" cy="291998"/>
          </a:xfrm>
          <a:custGeom>
            <a:avLst/>
            <a:gdLst/>
            <a:ahLst/>
            <a:cxnLst/>
            <a:rect l="l" t="t" r="r" b="b"/>
            <a:pathLst>
              <a:path w="12377" h="9208" fill="none" extrusionOk="0">
                <a:moveTo>
                  <a:pt x="1" y="9207"/>
                </a:moveTo>
                <a:cubicBezTo>
                  <a:pt x="1635" y="3870"/>
                  <a:pt x="6539" y="1"/>
                  <a:pt x="12376" y="1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5" name="Google Shape;5207;p62">
            <a:extLst>
              <a:ext uri="{FF2B5EF4-FFF2-40B4-BE49-F238E27FC236}">
                <a16:creationId xmlns:a16="http://schemas.microsoft.com/office/drawing/2014/main" id="{6DA61258-D5D6-48DB-8BEA-96D9345076A1}"/>
              </a:ext>
            </a:extLst>
          </p:cNvPr>
          <p:cNvSpPr/>
          <p:nvPr/>
        </p:nvSpPr>
        <p:spPr>
          <a:xfrm>
            <a:off x="5332086" y="1367376"/>
            <a:ext cx="407942" cy="290921"/>
          </a:xfrm>
          <a:custGeom>
            <a:avLst/>
            <a:gdLst/>
            <a:ahLst/>
            <a:cxnLst/>
            <a:rect l="l" t="t" r="r" b="b"/>
            <a:pathLst>
              <a:path w="12377" h="9174" fill="none" extrusionOk="0">
                <a:moveTo>
                  <a:pt x="1" y="0"/>
                </a:moveTo>
                <a:cubicBezTo>
                  <a:pt x="1635" y="5304"/>
                  <a:pt x="6539" y="9173"/>
                  <a:pt x="12376" y="9173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6" name="Google Shape;5208;p62">
            <a:extLst>
              <a:ext uri="{FF2B5EF4-FFF2-40B4-BE49-F238E27FC236}">
                <a16:creationId xmlns:a16="http://schemas.microsoft.com/office/drawing/2014/main" id="{A6110E61-DF4D-49B6-8A14-57BF5AC7C613}"/>
              </a:ext>
            </a:extLst>
          </p:cNvPr>
          <p:cNvSpPr/>
          <p:nvPr/>
        </p:nvSpPr>
        <p:spPr>
          <a:xfrm>
            <a:off x="4925249" y="641355"/>
            <a:ext cx="422215" cy="353363"/>
          </a:xfrm>
          <a:custGeom>
            <a:avLst/>
            <a:gdLst/>
            <a:ahLst/>
            <a:cxnLst/>
            <a:rect l="l" t="t" r="r" b="b"/>
            <a:pathLst>
              <a:path w="12810" h="11143" fill="none" extrusionOk="0">
                <a:moveTo>
                  <a:pt x="1" y="11142"/>
                </a:moveTo>
                <a:cubicBezTo>
                  <a:pt x="6539" y="11142"/>
                  <a:pt x="10275" y="7106"/>
                  <a:pt x="12810" y="1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7" name="Google Shape;5209;p62">
            <a:extLst>
              <a:ext uri="{FF2B5EF4-FFF2-40B4-BE49-F238E27FC236}">
                <a16:creationId xmlns:a16="http://schemas.microsoft.com/office/drawing/2014/main" id="{B5BD196A-372A-4929-AE7F-1E8E073803E5}"/>
              </a:ext>
            </a:extLst>
          </p:cNvPr>
          <p:cNvSpPr/>
          <p:nvPr/>
        </p:nvSpPr>
        <p:spPr>
          <a:xfrm>
            <a:off x="4837041" y="918129"/>
            <a:ext cx="212229" cy="193946"/>
          </a:xfrm>
          <a:custGeom>
            <a:avLst/>
            <a:gdLst/>
            <a:ahLst/>
            <a:cxnLst/>
            <a:rect l="l" t="t" r="r" b="b"/>
            <a:pathLst>
              <a:path w="6439" h="6116" extrusionOk="0">
                <a:moveTo>
                  <a:pt x="3199" y="1"/>
                </a:moveTo>
                <a:cubicBezTo>
                  <a:pt x="3079" y="1"/>
                  <a:pt x="2958" y="8"/>
                  <a:pt x="2835" y="23"/>
                </a:cubicBezTo>
                <a:cubicBezTo>
                  <a:pt x="1168" y="256"/>
                  <a:pt x="0" y="1757"/>
                  <a:pt x="200" y="3425"/>
                </a:cubicBezTo>
                <a:cubicBezTo>
                  <a:pt x="386" y="4971"/>
                  <a:pt x="1717" y="6115"/>
                  <a:pt x="3239" y="6115"/>
                </a:cubicBezTo>
                <a:cubicBezTo>
                  <a:pt x="3359" y="6115"/>
                  <a:pt x="3481" y="6108"/>
                  <a:pt x="3603" y="6094"/>
                </a:cubicBezTo>
                <a:cubicBezTo>
                  <a:pt x="5271" y="5860"/>
                  <a:pt x="6438" y="4359"/>
                  <a:pt x="6238" y="2691"/>
                </a:cubicBezTo>
                <a:cubicBezTo>
                  <a:pt x="6052" y="1145"/>
                  <a:pt x="4721" y="1"/>
                  <a:pt x="3199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28" name="Google Shape;5210;p62">
            <a:extLst>
              <a:ext uri="{FF2B5EF4-FFF2-40B4-BE49-F238E27FC236}">
                <a16:creationId xmlns:a16="http://schemas.microsoft.com/office/drawing/2014/main" id="{9D4C41E3-E8E1-4718-9F5B-6E3249A0EA31}"/>
              </a:ext>
            </a:extLst>
          </p:cNvPr>
          <p:cNvSpPr/>
          <p:nvPr/>
        </p:nvSpPr>
        <p:spPr>
          <a:xfrm>
            <a:off x="5670728" y="1566881"/>
            <a:ext cx="141859" cy="183228"/>
          </a:xfrm>
          <a:custGeom>
            <a:avLst/>
            <a:gdLst/>
            <a:ahLst/>
            <a:cxnLst/>
            <a:rect l="l" t="t" r="r" b="b"/>
            <a:pathLst>
              <a:path w="4304" h="5778" extrusionOk="0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5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37" y="3383"/>
                </a:lnTo>
                <a:cubicBezTo>
                  <a:pt x="4304" y="3183"/>
                  <a:pt x="4304" y="2782"/>
                  <a:pt x="4037" y="2582"/>
                </a:cubicBezTo>
                <a:lnTo>
                  <a:pt x="801" y="114"/>
                </a:lnTo>
                <a:cubicBezTo>
                  <a:pt x="704" y="36"/>
                  <a:pt x="595" y="0"/>
                  <a:pt x="48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29" name="Google Shape;5211;p62">
            <a:extLst>
              <a:ext uri="{FF2B5EF4-FFF2-40B4-BE49-F238E27FC236}">
                <a16:creationId xmlns:a16="http://schemas.microsoft.com/office/drawing/2014/main" id="{C6933A92-FD46-4367-A083-159A928292FF}"/>
              </a:ext>
            </a:extLst>
          </p:cNvPr>
          <p:cNvSpPr/>
          <p:nvPr/>
        </p:nvSpPr>
        <p:spPr>
          <a:xfrm>
            <a:off x="5670728" y="280128"/>
            <a:ext cx="141859" cy="182562"/>
          </a:xfrm>
          <a:custGeom>
            <a:avLst/>
            <a:gdLst/>
            <a:ahLst/>
            <a:cxnLst/>
            <a:rect l="l" t="t" r="r" b="b"/>
            <a:pathLst>
              <a:path w="4304" h="5757" extrusionOk="0">
                <a:moveTo>
                  <a:pt x="509" y="0"/>
                </a:moveTo>
                <a:cubicBezTo>
                  <a:pt x="247" y="0"/>
                  <a:pt x="1" y="203"/>
                  <a:pt x="1" y="493"/>
                </a:cubicBezTo>
                <a:lnTo>
                  <a:pt x="1" y="5263"/>
                </a:lnTo>
                <a:cubicBezTo>
                  <a:pt x="1" y="5554"/>
                  <a:pt x="229" y="5757"/>
                  <a:pt x="482" y="5757"/>
                </a:cubicBezTo>
                <a:cubicBezTo>
                  <a:pt x="577" y="5757"/>
                  <a:pt x="676" y="5728"/>
                  <a:pt x="768" y="5664"/>
                </a:cubicBezTo>
                <a:lnTo>
                  <a:pt x="4037" y="3395"/>
                </a:lnTo>
                <a:cubicBezTo>
                  <a:pt x="4304" y="3195"/>
                  <a:pt x="4304" y="2795"/>
                  <a:pt x="4037" y="2561"/>
                </a:cubicBezTo>
                <a:lnTo>
                  <a:pt x="801" y="93"/>
                </a:lnTo>
                <a:cubicBezTo>
                  <a:pt x="710" y="29"/>
                  <a:pt x="608" y="0"/>
                  <a:pt x="50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31" name="Google Shape;5213;p62">
            <a:extLst>
              <a:ext uri="{FF2B5EF4-FFF2-40B4-BE49-F238E27FC236}">
                <a16:creationId xmlns:a16="http://schemas.microsoft.com/office/drawing/2014/main" id="{81B3689F-526F-49A4-B0A5-3EDFC852AD3A}"/>
              </a:ext>
            </a:extLst>
          </p:cNvPr>
          <p:cNvSpPr/>
          <p:nvPr/>
        </p:nvSpPr>
        <p:spPr>
          <a:xfrm>
            <a:off x="5932291" y="1427122"/>
            <a:ext cx="1053178" cy="43484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050" dirty="0">
                <a:latin typeface="Comic Sans MS" panose="030F0702030302020204" pitchFamily="66" charset="0"/>
                <a:ea typeface="Arial"/>
                <a:cs typeface="Arial"/>
              </a:rPr>
              <a:t>Classification</a:t>
            </a:r>
            <a:endParaRPr lang="fr-FR" sz="1050" dirty="0">
              <a:latin typeface="Comic Sans MS" panose="030F0702030302020204" pitchFamily="66" charset="0"/>
            </a:endParaRPr>
          </a:p>
        </p:txBody>
      </p:sp>
      <p:sp>
        <p:nvSpPr>
          <p:cNvPr id="32" name="Google Shape;5214;p62">
            <a:extLst>
              <a:ext uri="{FF2B5EF4-FFF2-40B4-BE49-F238E27FC236}">
                <a16:creationId xmlns:a16="http://schemas.microsoft.com/office/drawing/2014/main" id="{C369E7B1-1F64-4C8A-BA5C-3B10B246055E}"/>
              </a:ext>
            </a:extLst>
          </p:cNvPr>
          <p:cNvSpPr/>
          <p:nvPr/>
        </p:nvSpPr>
        <p:spPr>
          <a:xfrm>
            <a:off x="5822300" y="153435"/>
            <a:ext cx="1030172" cy="43484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50" dirty="0" err="1">
                <a:latin typeface="Comic Sans MS" panose="030F0702030302020204" pitchFamily="66" charset="0"/>
                <a:ea typeface="Arial"/>
                <a:cs typeface="Arial"/>
              </a:rPr>
              <a:t>Regression</a:t>
            </a:r>
            <a:endParaRPr lang="fr-FR" sz="1050" dirty="0">
              <a:latin typeface="Comic Sans MS" panose="030F0702030302020204" pitchFamily="66" charset="0"/>
              <a:ea typeface="Arial"/>
              <a:cs typeface="Arial"/>
            </a:endParaRPr>
          </a:p>
        </p:txBody>
      </p:sp>
      <p:sp>
        <p:nvSpPr>
          <p:cNvPr id="11" name="Google Shape;5218;p62">
            <a:extLst>
              <a:ext uri="{FF2B5EF4-FFF2-40B4-BE49-F238E27FC236}">
                <a16:creationId xmlns:a16="http://schemas.microsoft.com/office/drawing/2014/main" id="{04EE7C08-9D8C-488F-B481-9589C87DC93B}"/>
              </a:ext>
            </a:extLst>
          </p:cNvPr>
          <p:cNvSpPr/>
          <p:nvPr/>
        </p:nvSpPr>
        <p:spPr>
          <a:xfrm>
            <a:off x="4920690" y="2939216"/>
            <a:ext cx="422215" cy="355454"/>
          </a:xfrm>
          <a:custGeom>
            <a:avLst/>
            <a:gdLst/>
            <a:ahLst/>
            <a:cxnLst/>
            <a:rect l="l" t="t" r="r" b="b"/>
            <a:pathLst>
              <a:path w="12810" h="11209" fill="none" extrusionOk="0">
                <a:moveTo>
                  <a:pt x="1" y="0"/>
                </a:moveTo>
                <a:lnTo>
                  <a:pt x="1" y="0"/>
                </a:lnTo>
                <a:cubicBezTo>
                  <a:pt x="6372" y="0"/>
                  <a:pt x="10542" y="3803"/>
                  <a:pt x="12810" y="11208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12" name="Google Shape;5219;p62">
            <a:extLst>
              <a:ext uri="{FF2B5EF4-FFF2-40B4-BE49-F238E27FC236}">
                <a16:creationId xmlns:a16="http://schemas.microsoft.com/office/drawing/2014/main" id="{9C7F70A0-5976-4ABB-9A0C-BDCBDDDD6270}"/>
              </a:ext>
            </a:extLst>
          </p:cNvPr>
          <p:cNvSpPr/>
          <p:nvPr/>
        </p:nvSpPr>
        <p:spPr>
          <a:xfrm>
            <a:off x="5341801" y="2294965"/>
            <a:ext cx="407942" cy="290921"/>
          </a:xfrm>
          <a:custGeom>
            <a:avLst/>
            <a:gdLst/>
            <a:ahLst/>
            <a:cxnLst/>
            <a:rect l="l" t="t" r="r" b="b"/>
            <a:pathLst>
              <a:path w="12377" h="9174" fill="none" extrusionOk="0">
                <a:moveTo>
                  <a:pt x="1" y="9174"/>
                </a:moveTo>
                <a:cubicBezTo>
                  <a:pt x="1635" y="3870"/>
                  <a:pt x="6539" y="0"/>
                  <a:pt x="12376" y="0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13" name="Google Shape;5220;p62">
            <a:extLst>
              <a:ext uri="{FF2B5EF4-FFF2-40B4-BE49-F238E27FC236}">
                <a16:creationId xmlns:a16="http://schemas.microsoft.com/office/drawing/2014/main" id="{20F457A3-2EA1-42C4-A86D-8738B76193A8}"/>
              </a:ext>
            </a:extLst>
          </p:cNvPr>
          <p:cNvSpPr/>
          <p:nvPr/>
        </p:nvSpPr>
        <p:spPr>
          <a:xfrm>
            <a:off x="5341801" y="3291449"/>
            <a:ext cx="407942" cy="290954"/>
          </a:xfrm>
          <a:custGeom>
            <a:avLst/>
            <a:gdLst/>
            <a:ahLst/>
            <a:cxnLst/>
            <a:rect l="l" t="t" r="r" b="b"/>
            <a:pathLst>
              <a:path w="12377" h="9175" fill="none" extrusionOk="0">
                <a:moveTo>
                  <a:pt x="1" y="1"/>
                </a:moveTo>
                <a:cubicBezTo>
                  <a:pt x="1635" y="5305"/>
                  <a:pt x="6539" y="9174"/>
                  <a:pt x="12376" y="9174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14" name="Google Shape;5221;p62">
            <a:extLst>
              <a:ext uri="{FF2B5EF4-FFF2-40B4-BE49-F238E27FC236}">
                <a16:creationId xmlns:a16="http://schemas.microsoft.com/office/drawing/2014/main" id="{2978E947-FBB6-4F49-B3C9-FEA20421D664}"/>
              </a:ext>
            </a:extLst>
          </p:cNvPr>
          <p:cNvSpPr/>
          <p:nvPr/>
        </p:nvSpPr>
        <p:spPr>
          <a:xfrm>
            <a:off x="4920690" y="2584824"/>
            <a:ext cx="422215" cy="354377"/>
          </a:xfrm>
          <a:custGeom>
            <a:avLst/>
            <a:gdLst/>
            <a:ahLst/>
            <a:cxnLst/>
            <a:rect l="l" t="t" r="r" b="b"/>
            <a:pathLst>
              <a:path w="12810" h="11175" fill="none" extrusionOk="0">
                <a:moveTo>
                  <a:pt x="1" y="11175"/>
                </a:moveTo>
                <a:cubicBezTo>
                  <a:pt x="6539" y="11175"/>
                  <a:pt x="10275" y="7105"/>
                  <a:pt x="12810" y="0"/>
                </a:cubicBezTo>
              </a:path>
            </a:pathLst>
          </a:custGeom>
          <a:noFill/>
          <a:ln w="9525" cap="rnd" cmpd="sng">
            <a:solidFill>
              <a:srgbClr val="5F7D9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15" name="Google Shape;5222;p62">
            <a:extLst>
              <a:ext uri="{FF2B5EF4-FFF2-40B4-BE49-F238E27FC236}">
                <a16:creationId xmlns:a16="http://schemas.microsoft.com/office/drawing/2014/main" id="{CACCF566-CCB7-4440-A28A-1B9D51F1E9AC}"/>
              </a:ext>
            </a:extLst>
          </p:cNvPr>
          <p:cNvSpPr/>
          <p:nvPr/>
        </p:nvSpPr>
        <p:spPr>
          <a:xfrm>
            <a:off x="4846755" y="2842236"/>
            <a:ext cx="212229" cy="192869"/>
          </a:xfrm>
          <a:custGeom>
            <a:avLst/>
            <a:gdLst/>
            <a:ahLst/>
            <a:cxnLst/>
            <a:rect l="l" t="t" r="r" b="b"/>
            <a:pathLst>
              <a:path w="6439" h="6082" extrusionOk="0">
                <a:moveTo>
                  <a:pt x="3241" y="0"/>
                </a:moveTo>
                <a:cubicBezTo>
                  <a:pt x="3118" y="0"/>
                  <a:pt x="2994" y="8"/>
                  <a:pt x="2869" y="23"/>
                </a:cubicBezTo>
                <a:cubicBezTo>
                  <a:pt x="1168" y="223"/>
                  <a:pt x="0" y="1724"/>
                  <a:pt x="200" y="3392"/>
                </a:cubicBezTo>
                <a:cubicBezTo>
                  <a:pt x="386" y="4937"/>
                  <a:pt x="1717" y="6082"/>
                  <a:pt x="3239" y="6082"/>
                </a:cubicBezTo>
                <a:cubicBezTo>
                  <a:pt x="3359" y="6082"/>
                  <a:pt x="3481" y="6075"/>
                  <a:pt x="3603" y="6060"/>
                </a:cubicBezTo>
                <a:cubicBezTo>
                  <a:pt x="5271" y="5860"/>
                  <a:pt x="6438" y="4326"/>
                  <a:pt x="6238" y="2658"/>
                </a:cubicBezTo>
                <a:cubicBezTo>
                  <a:pt x="6053" y="1115"/>
                  <a:pt x="4754" y="0"/>
                  <a:pt x="3241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16" name="Google Shape;5223;p62">
            <a:extLst>
              <a:ext uri="{FF2B5EF4-FFF2-40B4-BE49-F238E27FC236}">
                <a16:creationId xmlns:a16="http://schemas.microsoft.com/office/drawing/2014/main" id="{1D442F87-D32A-4F59-9BFE-4BA4BE829257}"/>
              </a:ext>
            </a:extLst>
          </p:cNvPr>
          <p:cNvSpPr/>
          <p:nvPr/>
        </p:nvSpPr>
        <p:spPr>
          <a:xfrm>
            <a:off x="5680442" y="3490578"/>
            <a:ext cx="141859" cy="183452"/>
          </a:xfrm>
          <a:custGeom>
            <a:avLst/>
            <a:gdLst/>
            <a:ahLst/>
            <a:cxnLst/>
            <a:rect l="l" t="t" r="r" b="b"/>
            <a:pathLst>
              <a:path w="4304" h="5785" extrusionOk="0">
                <a:moveTo>
                  <a:pt x="509" y="0"/>
                </a:moveTo>
                <a:cubicBezTo>
                  <a:pt x="247" y="0"/>
                  <a:pt x="1" y="203"/>
                  <a:pt x="1" y="493"/>
                </a:cubicBezTo>
                <a:lnTo>
                  <a:pt x="1" y="5264"/>
                </a:lnTo>
                <a:cubicBezTo>
                  <a:pt x="1" y="5561"/>
                  <a:pt x="240" y="5784"/>
                  <a:pt x="499" y="5784"/>
                </a:cubicBezTo>
                <a:cubicBezTo>
                  <a:pt x="589" y="5784"/>
                  <a:pt x="682" y="5757"/>
                  <a:pt x="768" y="5697"/>
                </a:cubicBezTo>
                <a:lnTo>
                  <a:pt x="4037" y="3396"/>
                </a:lnTo>
                <a:cubicBezTo>
                  <a:pt x="4304" y="3195"/>
                  <a:pt x="4304" y="2795"/>
                  <a:pt x="4037" y="2595"/>
                </a:cubicBezTo>
                <a:lnTo>
                  <a:pt x="801" y="93"/>
                </a:lnTo>
                <a:cubicBezTo>
                  <a:pt x="710" y="29"/>
                  <a:pt x="608" y="0"/>
                  <a:pt x="50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17" name="Google Shape;5224;p62">
            <a:extLst>
              <a:ext uri="{FF2B5EF4-FFF2-40B4-BE49-F238E27FC236}">
                <a16:creationId xmlns:a16="http://schemas.microsoft.com/office/drawing/2014/main" id="{BD3709A0-A2E4-47CD-891F-AEADE64D5BC3}"/>
              </a:ext>
            </a:extLst>
          </p:cNvPr>
          <p:cNvSpPr/>
          <p:nvPr/>
        </p:nvSpPr>
        <p:spPr>
          <a:xfrm>
            <a:off x="5680442" y="2203158"/>
            <a:ext cx="141859" cy="183609"/>
          </a:xfrm>
          <a:custGeom>
            <a:avLst/>
            <a:gdLst/>
            <a:ahLst/>
            <a:cxnLst/>
            <a:rect l="l" t="t" r="r" b="b"/>
            <a:pathLst>
              <a:path w="4304" h="5790" extrusionOk="0">
                <a:moveTo>
                  <a:pt x="509" y="1"/>
                </a:moveTo>
                <a:cubicBezTo>
                  <a:pt x="247" y="1"/>
                  <a:pt x="1" y="203"/>
                  <a:pt x="1" y="494"/>
                </a:cubicBezTo>
                <a:lnTo>
                  <a:pt x="1" y="5264"/>
                </a:lnTo>
                <a:cubicBezTo>
                  <a:pt x="1" y="5580"/>
                  <a:pt x="231" y="5790"/>
                  <a:pt x="485" y="5790"/>
                </a:cubicBezTo>
                <a:cubicBezTo>
                  <a:pt x="580" y="5790"/>
                  <a:pt x="677" y="5761"/>
                  <a:pt x="768" y="5697"/>
                </a:cubicBezTo>
                <a:lnTo>
                  <a:pt x="4037" y="3396"/>
                </a:lnTo>
                <a:cubicBezTo>
                  <a:pt x="4304" y="3196"/>
                  <a:pt x="4304" y="2795"/>
                  <a:pt x="4037" y="2595"/>
                </a:cubicBezTo>
                <a:lnTo>
                  <a:pt x="801" y="93"/>
                </a:lnTo>
                <a:cubicBezTo>
                  <a:pt x="710" y="29"/>
                  <a:pt x="608" y="1"/>
                  <a:pt x="509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19" name="Google Shape;5226;p62">
            <a:extLst>
              <a:ext uri="{FF2B5EF4-FFF2-40B4-BE49-F238E27FC236}">
                <a16:creationId xmlns:a16="http://schemas.microsoft.com/office/drawing/2014/main" id="{718C99EE-8967-43B3-96DC-AC55303EB293}"/>
              </a:ext>
            </a:extLst>
          </p:cNvPr>
          <p:cNvSpPr/>
          <p:nvPr/>
        </p:nvSpPr>
        <p:spPr>
          <a:xfrm>
            <a:off x="5918915" y="3325802"/>
            <a:ext cx="1182566" cy="513999"/>
          </a:xfrm>
          <a:custGeom>
            <a:avLst/>
            <a:gdLst/>
            <a:ahLst/>
            <a:cxnLst/>
            <a:rect l="l" t="t" r="r" b="b"/>
            <a:pathLst>
              <a:path w="11576" h="10777" extrusionOk="0">
                <a:moveTo>
                  <a:pt x="5787" y="0"/>
                </a:moveTo>
                <a:cubicBezTo>
                  <a:pt x="3185" y="0"/>
                  <a:pt x="889" y="1889"/>
                  <a:pt x="468" y="4538"/>
                </a:cubicBezTo>
                <a:cubicBezTo>
                  <a:pt x="1" y="7473"/>
                  <a:pt x="2002" y="10208"/>
                  <a:pt x="4938" y="10709"/>
                </a:cubicBezTo>
                <a:cubicBezTo>
                  <a:pt x="5221" y="10754"/>
                  <a:pt x="5503" y="10776"/>
                  <a:pt x="5781" y="10776"/>
                </a:cubicBezTo>
                <a:cubicBezTo>
                  <a:pt x="8358" y="10776"/>
                  <a:pt x="10654" y="8888"/>
                  <a:pt x="11075" y="6239"/>
                </a:cubicBezTo>
                <a:cubicBezTo>
                  <a:pt x="11576" y="3303"/>
                  <a:pt x="9574" y="535"/>
                  <a:pt x="6639" y="68"/>
                </a:cubicBezTo>
                <a:cubicBezTo>
                  <a:pt x="6352" y="22"/>
                  <a:pt x="6068" y="0"/>
                  <a:pt x="5787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0000"/>
              </a:lnSpc>
              <a:buSzPts val="1400"/>
            </a:pPr>
            <a:r>
              <a:rPr lang="fr-FR" sz="800" b="1" dirty="0" err="1">
                <a:latin typeface="Comic Sans MS" panose="030F0702030302020204" pitchFamily="66" charset="0"/>
                <a:ea typeface="Arial"/>
                <a:cs typeface="Arial"/>
              </a:rPr>
              <a:t>Dimensionality</a:t>
            </a:r>
            <a:endParaRPr lang="fr-FR" sz="800" b="1" dirty="0">
              <a:latin typeface="Comic Sans MS" panose="030F0702030302020204" pitchFamily="66" charset="0"/>
              <a:ea typeface="Arial"/>
              <a:cs typeface="Arial"/>
            </a:endParaRPr>
          </a:p>
          <a:p>
            <a:pPr lvl="0" algn="ctr">
              <a:lnSpc>
                <a:spcPct val="90000"/>
              </a:lnSpc>
              <a:spcBef>
                <a:spcPts val="490"/>
              </a:spcBef>
              <a:buSzPts val="1400"/>
            </a:pPr>
            <a:r>
              <a:rPr lang="fr-FR" sz="800" b="1" dirty="0">
                <a:latin typeface="Comic Sans MS" panose="030F0702030302020204" pitchFamily="66" charset="0"/>
                <a:ea typeface="Arial"/>
                <a:cs typeface="Arial"/>
              </a:rPr>
              <a:t>Reduction</a:t>
            </a:r>
            <a:endParaRPr lang="fr-FR" sz="800" dirty="0">
              <a:latin typeface="Comic Sans MS" panose="030F0702030302020204" pitchFamily="66" charset="0"/>
            </a:endParaRPr>
          </a:p>
        </p:txBody>
      </p:sp>
      <p:sp>
        <p:nvSpPr>
          <p:cNvPr id="20" name="Google Shape;5227;p62">
            <a:extLst>
              <a:ext uri="{FF2B5EF4-FFF2-40B4-BE49-F238E27FC236}">
                <a16:creationId xmlns:a16="http://schemas.microsoft.com/office/drawing/2014/main" id="{72643BEA-F180-421A-AA48-9CCFB813EC60}"/>
              </a:ext>
            </a:extLst>
          </p:cNvPr>
          <p:cNvSpPr/>
          <p:nvPr/>
        </p:nvSpPr>
        <p:spPr>
          <a:xfrm>
            <a:off x="5951694" y="2129766"/>
            <a:ext cx="1053173" cy="371554"/>
          </a:xfrm>
          <a:custGeom>
            <a:avLst/>
            <a:gdLst/>
            <a:ahLst/>
            <a:cxnLst/>
            <a:rect l="l" t="t" r="r" b="b"/>
            <a:pathLst>
              <a:path w="11576" h="10753" extrusionOk="0">
                <a:moveTo>
                  <a:pt x="5786" y="1"/>
                </a:moveTo>
                <a:cubicBezTo>
                  <a:pt x="3185" y="1"/>
                  <a:pt x="889" y="1886"/>
                  <a:pt x="468" y="4505"/>
                </a:cubicBezTo>
                <a:cubicBezTo>
                  <a:pt x="1" y="7440"/>
                  <a:pt x="2002" y="10209"/>
                  <a:pt x="4904" y="10676"/>
                </a:cubicBezTo>
                <a:cubicBezTo>
                  <a:pt x="5208" y="10728"/>
                  <a:pt x="5509" y="10753"/>
                  <a:pt x="5807" y="10753"/>
                </a:cubicBezTo>
                <a:cubicBezTo>
                  <a:pt x="8387" y="10753"/>
                  <a:pt x="10657" y="8872"/>
                  <a:pt x="11075" y="6240"/>
                </a:cubicBezTo>
                <a:cubicBezTo>
                  <a:pt x="11576" y="3304"/>
                  <a:pt x="9574" y="535"/>
                  <a:pt x="6639" y="68"/>
                </a:cubicBezTo>
                <a:cubicBezTo>
                  <a:pt x="6352" y="23"/>
                  <a:pt x="6067" y="1"/>
                  <a:pt x="5786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" sz="1050" dirty="0">
                <a:latin typeface="Comic Sans MS" panose="030F0702030302020204" pitchFamily="66" charset="0"/>
                <a:ea typeface="Arial"/>
                <a:cs typeface="Arial"/>
              </a:rPr>
              <a:t>Clustering</a:t>
            </a: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41" name="Google Shape;5203;p62">
            <a:extLst>
              <a:ext uri="{FF2B5EF4-FFF2-40B4-BE49-F238E27FC236}">
                <a16:creationId xmlns:a16="http://schemas.microsoft.com/office/drawing/2014/main" id="{EA33BEE7-C975-45EF-828A-16855CECA1BC}"/>
              </a:ext>
            </a:extLst>
          </p:cNvPr>
          <p:cNvSpPr/>
          <p:nvPr/>
        </p:nvSpPr>
        <p:spPr>
          <a:xfrm>
            <a:off x="3316651" y="2501317"/>
            <a:ext cx="1398317" cy="885124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100" b="1" dirty="0" err="1">
                <a:latin typeface="Comic Sans MS" panose="030F0702030302020204" pitchFamily="66" charset="0"/>
                <a:ea typeface="Arial"/>
                <a:cs typeface="Arial"/>
              </a:rPr>
              <a:t>Unsupervised</a:t>
            </a:r>
            <a:r>
              <a:rPr lang="fr-FR" sz="1100" b="1" dirty="0">
                <a:latin typeface="Comic Sans MS" panose="030F0702030302020204" pitchFamily="66" charset="0"/>
                <a:ea typeface="Arial"/>
                <a:cs typeface="Arial"/>
              </a:rPr>
              <a:t> Learning</a:t>
            </a:r>
            <a:endParaRPr lang="fr-FR" sz="1100" dirty="0">
              <a:latin typeface="Comic Sans MS" panose="030F0702030302020204" pitchFamily="66" charset="0"/>
            </a:endParaRPr>
          </a:p>
        </p:txBody>
      </p:sp>
      <p:sp>
        <p:nvSpPr>
          <p:cNvPr id="43" name="Google Shape;5196;p62">
            <a:extLst>
              <a:ext uri="{FF2B5EF4-FFF2-40B4-BE49-F238E27FC236}">
                <a16:creationId xmlns:a16="http://schemas.microsoft.com/office/drawing/2014/main" id="{E7F58434-7088-4D84-8D1C-1414EB169290}"/>
              </a:ext>
            </a:extLst>
          </p:cNvPr>
          <p:cNvSpPr/>
          <p:nvPr/>
        </p:nvSpPr>
        <p:spPr>
          <a:xfrm>
            <a:off x="2314641" y="2848732"/>
            <a:ext cx="804090" cy="1626801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9525" cap="rnd" cmpd="sng">
            <a:solidFill>
              <a:srgbClr val="435D74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44" name="Google Shape;5199;p62">
            <a:extLst>
              <a:ext uri="{FF2B5EF4-FFF2-40B4-BE49-F238E27FC236}">
                <a16:creationId xmlns:a16="http://schemas.microsoft.com/office/drawing/2014/main" id="{A2AB87C0-1FEB-4E95-B848-3F41409E0160}"/>
              </a:ext>
            </a:extLst>
          </p:cNvPr>
          <p:cNvSpPr/>
          <p:nvPr/>
        </p:nvSpPr>
        <p:spPr>
          <a:xfrm>
            <a:off x="3130379" y="4353081"/>
            <a:ext cx="141859" cy="182562"/>
          </a:xfrm>
          <a:custGeom>
            <a:avLst/>
            <a:gdLst/>
            <a:ahLst/>
            <a:cxnLst/>
            <a:rect l="l" t="t" r="r" b="b"/>
            <a:pathLst>
              <a:path w="4304" h="5757" extrusionOk="0">
                <a:moveTo>
                  <a:pt x="509" y="0"/>
                </a:moveTo>
                <a:cubicBezTo>
                  <a:pt x="247" y="0"/>
                  <a:pt x="1" y="203"/>
                  <a:pt x="1" y="493"/>
                </a:cubicBezTo>
                <a:lnTo>
                  <a:pt x="1" y="5263"/>
                </a:lnTo>
                <a:cubicBezTo>
                  <a:pt x="1" y="5554"/>
                  <a:pt x="229" y="5757"/>
                  <a:pt x="482" y="5757"/>
                </a:cubicBezTo>
                <a:cubicBezTo>
                  <a:pt x="577" y="5757"/>
                  <a:pt x="676" y="5728"/>
                  <a:pt x="768" y="5664"/>
                </a:cubicBezTo>
                <a:lnTo>
                  <a:pt x="4003" y="3395"/>
                </a:lnTo>
                <a:cubicBezTo>
                  <a:pt x="4304" y="3195"/>
                  <a:pt x="4304" y="2795"/>
                  <a:pt x="4037" y="2595"/>
                </a:cubicBezTo>
                <a:lnTo>
                  <a:pt x="801" y="93"/>
                </a:lnTo>
                <a:cubicBezTo>
                  <a:pt x="710" y="29"/>
                  <a:pt x="608" y="0"/>
                  <a:pt x="50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45" name="Google Shape;5198;p62">
            <a:extLst>
              <a:ext uri="{FF2B5EF4-FFF2-40B4-BE49-F238E27FC236}">
                <a16:creationId xmlns:a16="http://schemas.microsoft.com/office/drawing/2014/main" id="{5E5AEF08-3686-4C5F-89E8-493D8F97506D}"/>
              </a:ext>
            </a:extLst>
          </p:cNvPr>
          <p:cNvSpPr/>
          <p:nvPr/>
        </p:nvSpPr>
        <p:spPr>
          <a:xfrm>
            <a:off x="2141611" y="2663105"/>
            <a:ext cx="237556" cy="249973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69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37"/>
                  <a:pt x="1368" y="6105"/>
                  <a:pt x="3069" y="6105"/>
                </a:cubicBezTo>
                <a:cubicBezTo>
                  <a:pt x="4737" y="6105"/>
                  <a:pt x="6105" y="4737"/>
                  <a:pt x="6105" y="3036"/>
                </a:cubicBezTo>
                <a:cubicBezTo>
                  <a:pt x="6105" y="1368"/>
                  <a:pt x="4737" y="0"/>
                  <a:pt x="3069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ic Sans MS" panose="030F0702030302020204" pitchFamily="66" charset="0"/>
            </a:endParaRPr>
          </a:p>
        </p:txBody>
      </p:sp>
      <p:sp>
        <p:nvSpPr>
          <p:cNvPr id="47" name="Google Shape;5203;p62">
            <a:extLst>
              <a:ext uri="{FF2B5EF4-FFF2-40B4-BE49-F238E27FC236}">
                <a16:creationId xmlns:a16="http://schemas.microsoft.com/office/drawing/2014/main" id="{DEAE82AF-B848-418B-B39F-2241F610253E}"/>
              </a:ext>
            </a:extLst>
          </p:cNvPr>
          <p:cNvSpPr/>
          <p:nvPr/>
        </p:nvSpPr>
        <p:spPr>
          <a:xfrm>
            <a:off x="3316650" y="4040135"/>
            <a:ext cx="1384877" cy="885124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100" b="1" dirty="0" err="1">
                <a:latin typeface="Comic Sans MS" panose="030F0702030302020204" pitchFamily="66" charset="0"/>
                <a:ea typeface="Arial"/>
                <a:cs typeface="Arial"/>
              </a:rPr>
              <a:t>Reinforcement</a:t>
            </a:r>
            <a:r>
              <a:rPr lang="fr-FR" sz="1100" b="1" dirty="0">
                <a:latin typeface="Comic Sans MS" panose="030F0702030302020204" pitchFamily="66" charset="0"/>
                <a:ea typeface="Arial"/>
                <a:cs typeface="Arial"/>
              </a:rPr>
              <a:t> Learning</a:t>
            </a:r>
            <a:endParaRPr lang="fr-FR" sz="1100" dirty="0">
              <a:latin typeface="Comic Sans MS" panose="030F0702030302020204" pitchFamily="66" charset="0"/>
            </a:endParaRPr>
          </a:p>
        </p:txBody>
      </p:sp>
      <p:sp>
        <p:nvSpPr>
          <p:cNvPr id="68" name="Google Shape;562;p47">
            <a:extLst>
              <a:ext uri="{FF2B5EF4-FFF2-40B4-BE49-F238E27FC236}">
                <a16:creationId xmlns:a16="http://schemas.microsoft.com/office/drawing/2014/main" id="{A3ECB033-85FD-4E45-A460-750BF82F9DA6}"/>
              </a:ext>
            </a:extLst>
          </p:cNvPr>
          <p:cNvSpPr txBox="1"/>
          <p:nvPr/>
        </p:nvSpPr>
        <p:spPr>
          <a:xfrm>
            <a:off x="6770599" y="170616"/>
            <a:ext cx="189334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" sz="1000" b="1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Arial"/>
              </a:rPr>
              <a:t>Decision Tree</a:t>
            </a:r>
            <a:endParaRPr sz="1000" b="1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" sz="1000" b="1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Arial"/>
              </a:rPr>
              <a:t>Linear Regression</a:t>
            </a:r>
            <a:endParaRPr sz="1000" b="1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" sz="1000" b="1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Arial"/>
              </a:rPr>
              <a:t>Logistic Regression</a:t>
            </a:r>
            <a:endParaRPr sz="1000" b="1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" sz="1000" b="1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Arial"/>
              </a:rPr>
              <a:t>XGboost</a:t>
            </a:r>
            <a:endParaRPr sz="1000" b="1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F1B1E8-6E49-4960-8BE4-5945ADE61E55}"/>
              </a:ext>
            </a:extLst>
          </p:cNvPr>
          <p:cNvSpPr/>
          <p:nvPr/>
        </p:nvSpPr>
        <p:spPr>
          <a:xfrm>
            <a:off x="6915534" y="1357204"/>
            <a:ext cx="13778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000" b="1" dirty="0" err="1">
                <a:solidFill>
                  <a:schemeClr val="lt2"/>
                </a:solidFill>
                <a:latin typeface="Comic Sans MS" panose="030F0702030302020204" pitchFamily="66" charset="0"/>
              </a:rPr>
              <a:t>Naive</a:t>
            </a:r>
            <a:r>
              <a:rPr lang="fr-FR" sz="1000" b="1" dirty="0">
                <a:solidFill>
                  <a:schemeClr val="lt2"/>
                </a:solidFill>
                <a:latin typeface="Comic Sans MS" panose="030F0702030302020204" pitchFamily="66" charset="0"/>
              </a:rPr>
              <a:t> Bayes</a:t>
            </a:r>
            <a:endParaRPr lang="fr-FR" sz="1000" dirty="0">
              <a:latin typeface="Comic Sans MS" panose="030F0702030302020204" pitchFamily="66" charset="0"/>
            </a:endParaRPr>
          </a:p>
          <a:p>
            <a:pPr marL="285750" lvl="0" indent="-285750"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000" b="1" dirty="0">
                <a:solidFill>
                  <a:schemeClr val="lt2"/>
                </a:solidFill>
                <a:latin typeface="Comic Sans MS" panose="030F0702030302020204" pitchFamily="66" charset="0"/>
              </a:rPr>
              <a:t>SVM</a:t>
            </a:r>
            <a:endParaRPr lang="fr-FR" sz="1000" dirty="0">
              <a:latin typeface="Comic Sans MS" panose="030F0702030302020204" pitchFamily="66" charset="0"/>
            </a:endParaRPr>
          </a:p>
          <a:p>
            <a:pPr marL="285750" lvl="0" indent="-285750"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000" b="1" dirty="0">
                <a:solidFill>
                  <a:schemeClr val="lt2"/>
                </a:solidFill>
                <a:latin typeface="Comic Sans MS" panose="030F0702030302020204" pitchFamily="66" charset="0"/>
              </a:rPr>
              <a:t>KNN</a:t>
            </a:r>
            <a:endParaRPr lang="fr-FR" sz="1000" dirty="0">
              <a:latin typeface="Comic Sans MS" panose="030F0702030302020204" pitchFamily="66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4768B9-720E-476E-B642-E8556FD192CB}"/>
              </a:ext>
            </a:extLst>
          </p:cNvPr>
          <p:cNvSpPr/>
          <p:nvPr/>
        </p:nvSpPr>
        <p:spPr>
          <a:xfrm>
            <a:off x="6985469" y="2228250"/>
            <a:ext cx="11128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050" b="1" dirty="0">
                <a:solidFill>
                  <a:schemeClr val="lt2"/>
                </a:solidFill>
                <a:latin typeface="Comic Sans MS" panose="030F0702030302020204" pitchFamily="66" charset="0"/>
              </a:rPr>
              <a:t>K-</a:t>
            </a:r>
            <a:r>
              <a:rPr lang="fr-FR" sz="1050" b="1" dirty="0" err="1">
                <a:solidFill>
                  <a:schemeClr val="lt2"/>
                </a:solidFill>
                <a:latin typeface="Comic Sans MS" panose="030F0702030302020204" pitchFamily="66" charset="0"/>
              </a:rPr>
              <a:t>means</a:t>
            </a:r>
            <a:endParaRPr lang="fr-FR" sz="1050" b="1" dirty="0">
              <a:solidFill>
                <a:schemeClr val="lt2"/>
              </a:solidFill>
              <a:latin typeface="Comic Sans MS" panose="030F0702030302020204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A9A787-E64E-4D67-87FC-AEA208226D3A}"/>
              </a:ext>
            </a:extLst>
          </p:cNvPr>
          <p:cNvSpPr/>
          <p:nvPr/>
        </p:nvSpPr>
        <p:spPr>
          <a:xfrm>
            <a:off x="7004867" y="3408914"/>
            <a:ext cx="4511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000" b="1" dirty="0">
                <a:solidFill>
                  <a:schemeClr val="lt2"/>
                </a:solidFill>
                <a:latin typeface="Comic Sans MS" panose="030F0702030302020204" pitchFamily="66" charset="0"/>
              </a:rPr>
              <a:t>PCA</a:t>
            </a:r>
            <a:endParaRPr lang="fr-FR" sz="1000" dirty="0">
              <a:latin typeface="Comic Sans MS" panose="030F0702030302020204" pitchFamily="66" charset="0"/>
            </a:endParaRPr>
          </a:p>
          <a:p>
            <a:pPr marL="171450" lvl="0" indent="-171450">
              <a:buClr>
                <a:schemeClr val="tx1">
                  <a:lumMod val="20000"/>
                  <a:lumOff val="80000"/>
                </a:schemeClr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000" b="1" dirty="0" err="1">
                <a:solidFill>
                  <a:schemeClr val="lt2"/>
                </a:solidFill>
                <a:latin typeface="Comic Sans MS" panose="030F0702030302020204" pitchFamily="66" charset="0"/>
              </a:rPr>
              <a:t>Feature</a:t>
            </a:r>
            <a:r>
              <a:rPr lang="fr-FR" sz="1000" b="1" dirty="0">
                <a:solidFill>
                  <a:schemeClr val="lt2"/>
                </a:solidFill>
                <a:latin typeface="Comic Sans MS" panose="030F0702030302020204" pitchFamily="66" charset="0"/>
              </a:rPr>
              <a:t> </a:t>
            </a:r>
            <a:r>
              <a:rPr lang="fr-FR" sz="1000" b="1" dirty="0" err="1">
                <a:solidFill>
                  <a:schemeClr val="lt2"/>
                </a:solidFill>
                <a:latin typeface="Comic Sans MS" panose="030F0702030302020204" pitchFamily="66" charset="0"/>
              </a:rPr>
              <a:t>Selection</a:t>
            </a:r>
            <a:endParaRPr lang="fr-FR" sz="1000" dirty="0">
              <a:latin typeface="Comic Sans MS" panose="030F0702030302020204" pitchFamily="66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7B7F6E8-C0B4-46FE-860B-95B1A762B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7" t="8995" r="10000" b="12987"/>
          <a:stretch/>
        </p:blipFill>
        <p:spPr>
          <a:xfrm>
            <a:off x="654656" y="2208659"/>
            <a:ext cx="1231145" cy="11478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9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5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8" grpId="0" animBg="1"/>
      <p:bldP spid="39" grpId="0" animBg="1"/>
      <p:bldP spid="21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68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9"/>
          <p:cNvSpPr txBox="1">
            <a:spLocks noGrp="1"/>
          </p:cNvSpPr>
          <p:nvPr>
            <p:ph type="title" idx="8"/>
          </p:nvPr>
        </p:nvSpPr>
        <p:spPr>
          <a:xfrm>
            <a:off x="560305" y="238452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dirty="0"/>
              <a:t> </a:t>
            </a:r>
            <a:r>
              <a:rPr lang="fr" sz="3200" dirty="0">
                <a:solidFill>
                  <a:srgbClr val="F5A785"/>
                </a:solidFill>
              </a:rPr>
              <a:t>Data Science Lifecycle </a:t>
            </a:r>
            <a:br>
              <a:rPr lang="fr" sz="3200" dirty="0">
                <a:solidFill>
                  <a:srgbClr val="CA266A"/>
                </a:solidFill>
              </a:rPr>
            </a:br>
            <a:endParaRPr dirty="0"/>
          </a:p>
        </p:txBody>
      </p:sp>
      <p:sp>
        <p:nvSpPr>
          <p:cNvPr id="857" name="Google Shape;857;p79"/>
          <p:cNvSpPr/>
          <p:nvPr/>
        </p:nvSpPr>
        <p:spPr>
          <a:xfrm>
            <a:off x="6980580" y="1857415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Requirement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9"/>
          <p:cNvSpPr/>
          <p:nvPr/>
        </p:nvSpPr>
        <p:spPr>
          <a:xfrm>
            <a:off x="6980581" y="2799229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9"/>
          <p:cNvSpPr/>
          <p:nvPr/>
        </p:nvSpPr>
        <p:spPr>
          <a:xfrm>
            <a:off x="6980581" y="3769067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f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Understanding 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Google Shape;860;p79"/>
          <p:cNvCxnSpPr/>
          <p:nvPr/>
        </p:nvCxnSpPr>
        <p:spPr>
          <a:xfrm>
            <a:off x="7825161" y="3348551"/>
            <a:ext cx="0" cy="39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61" name="Google Shape;861;p79"/>
          <p:cNvSpPr/>
          <p:nvPr/>
        </p:nvSpPr>
        <p:spPr>
          <a:xfrm>
            <a:off x="1036980" y="1844466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9"/>
          <p:cNvSpPr/>
          <p:nvPr/>
        </p:nvSpPr>
        <p:spPr>
          <a:xfrm>
            <a:off x="1009272" y="2799229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9"/>
          <p:cNvSpPr/>
          <p:nvPr/>
        </p:nvSpPr>
        <p:spPr>
          <a:xfrm>
            <a:off x="1058781" y="3769067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Google Shape;864;p79"/>
          <p:cNvCxnSpPr/>
          <p:nvPr/>
        </p:nvCxnSpPr>
        <p:spPr>
          <a:xfrm rot="10800000">
            <a:off x="7458014" y="3334453"/>
            <a:ext cx="0" cy="42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65" name="Google Shape;865;p79"/>
          <p:cNvSpPr/>
          <p:nvPr/>
        </p:nvSpPr>
        <p:spPr>
          <a:xfrm>
            <a:off x="5151780" y="4342058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9"/>
          <p:cNvSpPr/>
          <p:nvPr/>
        </p:nvSpPr>
        <p:spPr>
          <a:xfrm>
            <a:off x="2891877" y="4363511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9"/>
          <p:cNvSpPr/>
          <p:nvPr/>
        </p:nvSpPr>
        <p:spPr>
          <a:xfrm>
            <a:off x="5151780" y="1114743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Analytic approach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79"/>
          <p:cNvSpPr/>
          <p:nvPr/>
        </p:nvSpPr>
        <p:spPr>
          <a:xfrm>
            <a:off x="2891878" y="1114743"/>
            <a:ext cx="1301100" cy="521400"/>
          </a:xfrm>
          <a:prstGeom prst="roundRect">
            <a:avLst>
              <a:gd name="adj" fmla="val 16667"/>
            </a:avLst>
          </a:prstGeom>
          <a:solidFill>
            <a:srgbClr val="F5A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Understanding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79"/>
          <p:cNvCxnSpPr/>
          <p:nvPr/>
        </p:nvCxnSpPr>
        <p:spPr>
          <a:xfrm>
            <a:off x="7825161" y="2378713"/>
            <a:ext cx="0" cy="39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0" name="Google Shape;870;p79"/>
          <p:cNvCxnSpPr/>
          <p:nvPr/>
        </p:nvCxnSpPr>
        <p:spPr>
          <a:xfrm rot="10800000">
            <a:off x="7458014" y="2378804"/>
            <a:ext cx="0" cy="39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1" name="Google Shape;871;p79"/>
          <p:cNvCxnSpPr/>
          <p:nvPr/>
        </p:nvCxnSpPr>
        <p:spPr>
          <a:xfrm rot="10800000">
            <a:off x="1687597" y="3348642"/>
            <a:ext cx="0" cy="39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2" name="Google Shape;872;p79"/>
          <p:cNvCxnSpPr/>
          <p:nvPr/>
        </p:nvCxnSpPr>
        <p:spPr>
          <a:xfrm rot="10800000">
            <a:off x="1657229" y="2378804"/>
            <a:ext cx="0" cy="39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3" name="Google Shape;873;p79"/>
          <p:cNvCxnSpPr>
            <a:endCxn id="867" idx="1"/>
          </p:cNvCxnSpPr>
          <p:nvPr/>
        </p:nvCxnSpPr>
        <p:spPr>
          <a:xfrm>
            <a:off x="4243680" y="1366143"/>
            <a:ext cx="908100" cy="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4" name="Google Shape;874;p79"/>
          <p:cNvCxnSpPr/>
          <p:nvPr/>
        </p:nvCxnSpPr>
        <p:spPr>
          <a:xfrm>
            <a:off x="4218434" y="4689093"/>
            <a:ext cx="908100" cy="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5" name="Google Shape;875;p79"/>
          <p:cNvCxnSpPr/>
          <p:nvPr/>
        </p:nvCxnSpPr>
        <p:spPr>
          <a:xfrm rot="10800000">
            <a:off x="4217195" y="4515704"/>
            <a:ext cx="88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6" name="Google Shape;876;p79"/>
          <p:cNvCxnSpPr>
            <a:stCxn id="867" idx="3"/>
            <a:endCxn id="857" idx="0"/>
          </p:cNvCxnSpPr>
          <p:nvPr/>
        </p:nvCxnSpPr>
        <p:spPr>
          <a:xfrm>
            <a:off x="6452880" y="1375443"/>
            <a:ext cx="1178100" cy="482100"/>
          </a:xfrm>
          <a:prstGeom prst="bentConnector2">
            <a:avLst/>
          </a:prstGeom>
          <a:noFill/>
          <a:ln w="12700" cap="flat" cmpd="sng">
            <a:solidFill>
              <a:srgbClr val="F1A17E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7" name="Google Shape;877;p79"/>
          <p:cNvCxnSpPr>
            <a:stCxn id="859" idx="2"/>
            <a:endCxn id="865" idx="3"/>
          </p:cNvCxnSpPr>
          <p:nvPr/>
        </p:nvCxnSpPr>
        <p:spPr>
          <a:xfrm rot="5400000">
            <a:off x="6885781" y="3857417"/>
            <a:ext cx="312300" cy="1178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8" name="Google Shape;878;p79"/>
          <p:cNvCxnSpPr>
            <a:stCxn id="865" idx="0"/>
            <a:endCxn id="858" idx="1"/>
          </p:cNvCxnSpPr>
          <p:nvPr/>
        </p:nvCxnSpPr>
        <p:spPr>
          <a:xfrm rot="-5400000">
            <a:off x="5750430" y="3111758"/>
            <a:ext cx="1282200" cy="1178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9" name="Google Shape;879;p79"/>
          <p:cNvCxnSpPr>
            <a:stCxn id="861" idx="3"/>
            <a:endCxn id="866" idx="0"/>
          </p:cNvCxnSpPr>
          <p:nvPr/>
        </p:nvCxnSpPr>
        <p:spPr>
          <a:xfrm>
            <a:off x="2338080" y="2105166"/>
            <a:ext cx="1204200" cy="2258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80" name="Google Shape;880;p79"/>
          <p:cNvCxnSpPr>
            <a:stCxn id="866" idx="1"/>
            <a:endCxn id="863" idx="2"/>
          </p:cNvCxnSpPr>
          <p:nvPr/>
        </p:nvCxnSpPr>
        <p:spPr>
          <a:xfrm rot="10800000">
            <a:off x="1709277" y="4290611"/>
            <a:ext cx="1182600" cy="3336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81" name="Google Shape;881;p79"/>
          <p:cNvCxnSpPr/>
          <p:nvPr/>
        </p:nvCxnSpPr>
        <p:spPr>
          <a:xfrm>
            <a:off x="1440873" y="4290365"/>
            <a:ext cx="1451100" cy="461700"/>
          </a:xfrm>
          <a:prstGeom prst="bentConnector3">
            <a:avLst>
              <a:gd name="adj1" fmla="val -2993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82" name="Google Shape;882;p79"/>
          <p:cNvCxnSpPr>
            <a:stCxn id="856" idx="1"/>
          </p:cNvCxnSpPr>
          <p:nvPr/>
        </p:nvCxnSpPr>
        <p:spPr>
          <a:xfrm>
            <a:off x="560305" y="616302"/>
            <a:ext cx="2688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3" name="Google Shape;883;p79"/>
          <p:cNvCxnSpPr/>
          <p:nvPr/>
        </p:nvCxnSpPr>
        <p:spPr>
          <a:xfrm>
            <a:off x="6113721" y="602222"/>
            <a:ext cx="2688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0"/>
      <p:bldP spid="857" grpId="0" animBg="1"/>
      <p:bldP spid="858" grpId="0" animBg="1"/>
      <p:bldP spid="859" grpId="0" animBg="1"/>
      <p:bldP spid="861" grpId="0" animBg="1"/>
      <p:bldP spid="862" grpId="0" animBg="1"/>
      <p:bldP spid="863" grpId="0" animBg="1"/>
      <p:bldP spid="865" grpId="0" animBg="1"/>
      <p:bldP spid="866" grpId="0" animBg="1"/>
      <p:bldP spid="867" grpId="0" animBg="1"/>
      <p:bldP spid="8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48"/>
          <p:cNvGrpSpPr/>
          <p:nvPr/>
        </p:nvGrpSpPr>
        <p:grpSpPr>
          <a:xfrm flipH="1">
            <a:off x="618347" y="2071312"/>
            <a:ext cx="1994302" cy="1320735"/>
            <a:chOff x="3609450" y="1186000"/>
            <a:chExt cx="1448400" cy="971700"/>
          </a:xfrm>
        </p:grpSpPr>
        <p:sp>
          <p:nvSpPr>
            <p:cNvPr id="577" name="Google Shape;577;p48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8" name="Google Shape;578;p48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9" name="Google Shape;579;p48"/>
            <p:cNvCxnSpPr>
              <a:stCxn id="577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80" name="Google Shape;580;p48"/>
          <p:cNvSpPr txBox="1">
            <a:spLocks noGrp="1"/>
          </p:cNvSpPr>
          <p:nvPr>
            <p:ph type="title"/>
          </p:nvPr>
        </p:nvSpPr>
        <p:spPr>
          <a:xfrm>
            <a:off x="439775" y="2413823"/>
            <a:ext cx="16659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581" name="Google Shape;581;p48"/>
          <p:cNvSpPr txBox="1"/>
          <p:nvPr/>
        </p:nvSpPr>
        <p:spPr>
          <a:xfrm>
            <a:off x="2709965" y="1932413"/>
            <a:ext cx="39657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VISUALISATION </a:t>
            </a:r>
            <a:endParaRPr sz="24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  <a:endParaRPr sz="24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UNDERSTANDING</a:t>
            </a:r>
            <a:endParaRPr sz="24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359582" y="178057"/>
            <a:ext cx="82035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400" dirty="0">
                <a:latin typeface="Comic Sans MS" panose="030F0702030302020204" pitchFamily="66" charset="0"/>
              </a:rPr>
              <a:t>DATA UNDERSTANDING</a:t>
            </a:r>
            <a:endParaRPr sz="2400" dirty="0">
              <a:latin typeface="Comic Sans MS" panose="030F0702030302020204" pitchFamily="66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mic Sans MS" panose="030F0702030302020204" pitchFamily="66" charset="0"/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4051682" y="1769954"/>
            <a:ext cx="819300" cy="2681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588" name="Google Shape;588;p49"/>
          <p:cNvSpPr/>
          <p:nvPr/>
        </p:nvSpPr>
        <p:spPr>
          <a:xfrm>
            <a:off x="4548132" y="2785455"/>
            <a:ext cx="819300" cy="2681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4051682" y="3747417"/>
            <a:ext cx="819300" cy="26816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cxnSp>
        <p:nvCxnSpPr>
          <p:cNvPr id="590" name="Google Shape;590;p49"/>
          <p:cNvCxnSpPr>
            <a:stCxn id="587" idx="1"/>
          </p:cNvCxnSpPr>
          <p:nvPr/>
        </p:nvCxnSpPr>
        <p:spPr>
          <a:xfrm flipH="1">
            <a:off x="2886182" y="1904037"/>
            <a:ext cx="1165500" cy="341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1" name="Google Shape;591;p49"/>
          <p:cNvCxnSpPr>
            <a:stCxn id="589" idx="1"/>
          </p:cNvCxnSpPr>
          <p:nvPr/>
        </p:nvCxnSpPr>
        <p:spPr>
          <a:xfrm rot="10800000">
            <a:off x="3038582" y="3648100"/>
            <a:ext cx="1013100" cy="233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49"/>
          <p:cNvSpPr txBox="1">
            <a:spLocks noGrp="1"/>
          </p:cNvSpPr>
          <p:nvPr>
            <p:ph type="ctrTitle" idx="4294967295"/>
          </p:nvPr>
        </p:nvSpPr>
        <p:spPr>
          <a:xfrm flipH="1">
            <a:off x="5063875" y="1480412"/>
            <a:ext cx="1560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Train.csv</a:t>
            </a:r>
            <a:endParaRPr sz="14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3" name="Google Shape;593;p49"/>
          <p:cNvSpPr txBox="1">
            <a:spLocks noGrp="1"/>
          </p:cNvSpPr>
          <p:nvPr>
            <p:ph type="subTitle" idx="4294967295"/>
          </p:nvPr>
        </p:nvSpPr>
        <p:spPr>
          <a:xfrm flipH="1">
            <a:off x="5063842" y="1741787"/>
            <a:ext cx="239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Hind"/>
              <a:buNone/>
            </a:pPr>
            <a:r>
              <a:rPr lang="fr" sz="1100" b="0" i="0" u="none" strike="noStrike" cap="none" dirty="0">
                <a:solidFill>
                  <a:schemeClr val="lt2"/>
                </a:solidFill>
                <a:latin typeface="Comic Sans MS" panose="030F0702030302020204" pitchFamily="66" charset="0"/>
                <a:sym typeface="Hind"/>
              </a:rPr>
              <a:t>The training Data</a:t>
            </a:r>
            <a:endParaRPr sz="1100" b="0" i="0" u="none" strike="noStrike" cap="none" dirty="0">
              <a:solidFill>
                <a:schemeClr val="lt2"/>
              </a:solidFill>
              <a:latin typeface="Comic Sans MS" panose="030F0702030302020204" pitchFamily="66" charset="0"/>
              <a:sym typeface="Hind"/>
            </a:endParaRPr>
          </a:p>
        </p:txBody>
      </p:sp>
      <p:sp>
        <p:nvSpPr>
          <p:cNvPr id="594" name="Google Shape;594;p49"/>
          <p:cNvSpPr txBox="1">
            <a:spLocks noGrp="1"/>
          </p:cNvSpPr>
          <p:nvPr>
            <p:ph type="ctrTitle" idx="4294967295"/>
          </p:nvPr>
        </p:nvSpPr>
        <p:spPr>
          <a:xfrm flipH="1">
            <a:off x="5560325" y="2502325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Test.csv</a:t>
            </a:r>
            <a:endParaRPr sz="1400" b="0" i="0" u="none" strike="noStrike" cap="none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5" name="Google Shape;595;p49"/>
          <p:cNvSpPr txBox="1">
            <a:spLocks noGrp="1"/>
          </p:cNvSpPr>
          <p:nvPr>
            <p:ph type="subTitle" idx="4294967295"/>
          </p:nvPr>
        </p:nvSpPr>
        <p:spPr>
          <a:xfrm flipH="1">
            <a:off x="5560193" y="2764300"/>
            <a:ext cx="247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Hind"/>
              <a:buNone/>
            </a:pPr>
            <a:r>
              <a:rPr lang="fr" sz="1100" b="0" i="0" u="none" strike="noStrike" cap="none">
                <a:solidFill>
                  <a:schemeClr val="lt2"/>
                </a:solidFill>
                <a:latin typeface="Comic Sans MS" panose="030F0702030302020204" pitchFamily="66" charset="0"/>
                <a:sym typeface="Hind"/>
              </a:rPr>
              <a:t>The dataset to predict</a:t>
            </a:r>
            <a:endParaRPr sz="1100" b="0" i="0" u="none" strike="noStrike" cap="none">
              <a:solidFill>
                <a:schemeClr val="lt2"/>
              </a:solidFill>
              <a:latin typeface="Comic Sans MS" panose="030F0702030302020204" pitchFamily="66" charset="0"/>
              <a:sym typeface="Hind"/>
            </a:endParaRPr>
          </a:p>
        </p:txBody>
      </p:sp>
      <p:sp>
        <p:nvSpPr>
          <p:cNvPr id="596" name="Google Shape;596;p49"/>
          <p:cNvSpPr txBox="1">
            <a:spLocks noGrp="1"/>
          </p:cNvSpPr>
          <p:nvPr>
            <p:ph type="ctrTitle" idx="4294967295"/>
          </p:nvPr>
        </p:nvSpPr>
        <p:spPr>
          <a:xfrm flipH="1">
            <a:off x="5136775" y="3664750"/>
            <a:ext cx="192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Submission.csv</a:t>
            </a:r>
            <a:endParaRPr sz="1400" b="0" i="0" u="none" strike="noStrike" cap="none" dirty="0">
              <a:solidFill>
                <a:schemeClr val="dk1"/>
              </a:solidFill>
              <a:latin typeface="Comic Sans MS" panose="030F0702030302020204" pitchFamily="66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7" name="Google Shape;597;p49"/>
          <p:cNvSpPr txBox="1">
            <a:spLocks noGrp="1"/>
          </p:cNvSpPr>
          <p:nvPr>
            <p:ph type="ctrTitle" idx="4294967295"/>
          </p:nvPr>
        </p:nvSpPr>
        <p:spPr>
          <a:xfrm flipH="1">
            <a:off x="4128032" y="1687212"/>
            <a:ext cx="666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800" b="1" i="0" u="none" strike="noStrike" cap="none">
                <a:solidFill>
                  <a:schemeClr val="lt1"/>
                </a:solidFill>
                <a:latin typeface="Comic Sans MS" panose="030F0702030302020204" pitchFamily="66" charset="0"/>
                <a:sym typeface="Pathway Gothic One"/>
              </a:rPr>
              <a:t>01</a:t>
            </a:r>
            <a:endParaRPr sz="1800" b="1" i="0" u="none" strike="noStrike" cap="none">
              <a:solidFill>
                <a:schemeClr val="lt1"/>
              </a:solidFill>
              <a:latin typeface="Comic Sans MS" panose="030F0702030302020204" pitchFamily="66" charset="0"/>
              <a:sym typeface="Pathway Gothic One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ctrTitle" idx="4294967295"/>
          </p:nvPr>
        </p:nvSpPr>
        <p:spPr>
          <a:xfrm flipH="1">
            <a:off x="4624482" y="2747774"/>
            <a:ext cx="666600" cy="3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800" b="1" i="0" u="none" strike="noStrike" cap="none">
                <a:solidFill>
                  <a:schemeClr val="lt1"/>
                </a:solidFill>
                <a:latin typeface="Comic Sans MS" panose="030F0702030302020204" pitchFamily="66" charset="0"/>
                <a:sym typeface="Pathway Gothic One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Comic Sans MS" panose="030F0702030302020204" pitchFamily="66" charset="0"/>
              <a:sym typeface="Pathway Gothic One"/>
            </a:endParaRPr>
          </a:p>
        </p:txBody>
      </p:sp>
      <p:sp>
        <p:nvSpPr>
          <p:cNvPr id="599" name="Google Shape;599;p49"/>
          <p:cNvSpPr txBox="1">
            <a:spLocks noGrp="1"/>
          </p:cNvSpPr>
          <p:nvPr>
            <p:ph type="ctrTitle" idx="4294967295"/>
          </p:nvPr>
        </p:nvSpPr>
        <p:spPr>
          <a:xfrm flipH="1">
            <a:off x="4128032" y="3709811"/>
            <a:ext cx="666600" cy="3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</a:pPr>
            <a:r>
              <a:rPr lang="fr" sz="1800" b="1" i="0" u="none" strike="noStrike" cap="none">
                <a:solidFill>
                  <a:schemeClr val="lt1"/>
                </a:solidFill>
                <a:latin typeface="Comic Sans MS" panose="030F0702030302020204" pitchFamily="66" charset="0"/>
                <a:sym typeface="Pathway Gothic One"/>
              </a:rPr>
              <a:t>03</a:t>
            </a:r>
            <a:endParaRPr sz="1800" b="1" i="0" u="none" strike="noStrike" cap="none">
              <a:solidFill>
                <a:schemeClr val="lt1"/>
              </a:solidFill>
              <a:latin typeface="Comic Sans MS" panose="030F0702030302020204" pitchFamily="66" charset="0"/>
              <a:sym typeface="Pathway Gothic One"/>
            </a:endParaRPr>
          </a:p>
        </p:txBody>
      </p:sp>
      <p:sp>
        <p:nvSpPr>
          <p:cNvPr id="600" name="Google Shape;600;p49"/>
          <p:cNvSpPr/>
          <p:nvPr/>
        </p:nvSpPr>
        <p:spPr>
          <a:xfrm rot="5400000">
            <a:off x="1148957" y="1908111"/>
            <a:ext cx="2128800" cy="2128800"/>
          </a:xfrm>
          <a:prstGeom prst="blockArc">
            <a:avLst>
              <a:gd name="adj1" fmla="val 10800000"/>
              <a:gd name="adj2" fmla="val 550060"/>
              <a:gd name="adj3" fmla="val 525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mic Sans MS" panose="030F0702030302020204" pitchFamily="66" charset="0"/>
              <a:sym typeface="Arial"/>
            </a:endParaRPr>
          </a:p>
        </p:txBody>
      </p:sp>
      <p:cxnSp>
        <p:nvCxnSpPr>
          <p:cNvPr id="601" name="Google Shape;601;p49"/>
          <p:cNvCxnSpPr>
            <a:endCxn id="598" idx="3"/>
          </p:cNvCxnSpPr>
          <p:nvPr/>
        </p:nvCxnSpPr>
        <p:spPr>
          <a:xfrm>
            <a:off x="3277782" y="2919538"/>
            <a:ext cx="134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2" name="Google Shape;602;p49"/>
          <p:cNvGrpSpPr/>
          <p:nvPr/>
        </p:nvGrpSpPr>
        <p:grpSpPr>
          <a:xfrm>
            <a:off x="1067944" y="2018743"/>
            <a:ext cx="2278462" cy="1831852"/>
            <a:chOff x="3605950" y="3926100"/>
            <a:chExt cx="657375" cy="667000"/>
          </a:xfrm>
        </p:grpSpPr>
        <p:sp>
          <p:nvSpPr>
            <p:cNvPr id="603" name="Google Shape;603;p49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06" name="Google Shape;606;p49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2" name="Google Shape;612;p49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4" name="Google Shape;614;p49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39" name="Google Shape;639;p49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omic Sans MS" panose="030F0702030302020204" pitchFamily="66" charset="0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 animBg="1"/>
      <p:bldP spid="588" grpId="0" animBg="1"/>
      <p:bldP spid="589" grpId="0" animBg="1"/>
      <p:bldP spid="592" grpId="0"/>
      <p:bldP spid="593" grpId="0" build="p"/>
      <p:bldP spid="594" grpId="0"/>
      <p:bldP spid="595" grpId="0" build="p"/>
      <p:bldP spid="596" grpId="0"/>
      <p:bldP spid="598" grpId="0"/>
      <p:bldP spid="600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onavirus Disease by Slidesgo">
  <a:themeElements>
    <a:clrScheme name="Custom 9">
      <a:dk1>
        <a:srgbClr val="F5A785"/>
      </a:dk1>
      <a:lt1>
        <a:srgbClr val="293A8F"/>
      </a:lt1>
      <a:dk2>
        <a:srgbClr val="18246E"/>
      </a:dk2>
      <a:lt2>
        <a:srgbClr val="EFF1FF"/>
      </a:lt2>
      <a:accent1>
        <a:srgbClr val="E07A54"/>
      </a:accent1>
      <a:accent2>
        <a:srgbClr val="A83423"/>
      </a:accent2>
      <a:accent3>
        <a:srgbClr val="E97664"/>
      </a:accent3>
      <a:accent4>
        <a:srgbClr val="4F66D9"/>
      </a:accent4>
      <a:accent5>
        <a:srgbClr val="3B4FC5"/>
      </a:accent5>
      <a:accent6>
        <a:srgbClr val="6573BE"/>
      </a:accent6>
      <a:hlink>
        <a:srgbClr val="EFF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681</Words>
  <Application>Microsoft Office PowerPoint</Application>
  <PresentationFormat>On-screen Show (16:9)</PresentationFormat>
  <Paragraphs>307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Oswald</vt:lpstr>
      <vt:lpstr>Fira Sans Extra Condensed Medium</vt:lpstr>
      <vt:lpstr>Arial</vt:lpstr>
      <vt:lpstr>Century Schoolbook</vt:lpstr>
      <vt:lpstr>Calibri</vt:lpstr>
      <vt:lpstr>Raleway SemiBold</vt:lpstr>
      <vt:lpstr>Hind</vt:lpstr>
      <vt:lpstr>Pathway Gothic One</vt:lpstr>
      <vt:lpstr>Oxygen Light</vt:lpstr>
      <vt:lpstr>Roboto Condensed Light</vt:lpstr>
      <vt:lpstr>Comfortaa</vt:lpstr>
      <vt:lpstr>Wingdings</vt:lpstr>
      <vt:lpstr>Roboto</vt:lpstr>
      <vt:lpstr>Comic Sans MS</vt:lpstr>
      <vt:lpstr>Nunito Light</vt:lpstr>
      <vt:lpstr>Simple Light</vt:lpstr>
      <vt:lpstr>Coronavirus Disease by Slidesgo</vt:lpstr>
      <vt:lpstr>COVID 19 GLOBAL FORECASTING</vt:lpstr>
      <vt:lpstr>Challenge Accepted</vt:lpstr>
      <vt:lpstr>TABLE OF CONTENTS</vt:lpstr>
      <vt:lpstr>INTRODUCTION</vt:lpstr>
      <vt:lpstr>Machine Learning</vt:lpstr>
      <vt:lpstr>PowerPoint Presentation</vt:lpstr>
      <vt:lpstr> Data Science Lifecycle  </vt:lpstr>
      <vt:lpstr>01</vt:lpstr>
      <vt:lpstr>DATA UNDERSTANDING </vt:lpstr>
      <vt:lpstr>DATA UNDERSTANDING</vt:lpstr>
      <vt:lpstr>4,837,361</vt:lpstr>
      <vt:lpstr>Data Visualization</vt:lpstr>
      <vt:lpstr>Data Visualization</vt:lpstr>
      <vt:lpstr>Data Visualization </vt:lpstr>
      <vt:lpstr>Data Visualization </vt:lpstr>
      <vt:lpstr>Confirmed and Fatalities cases in Italy </vt:lpstr>
      <vt:lpstr>Confirmed and Fatalities cases in Tunisia </vt:lpstr>
      <vt:lpstr>Data Visualization </vt:lpstr>
      <vt:lpstr>02</vt:lpstr>
      <vt:lpstr>Feature generation (1/2)</vt:lpstr>
      <vt:lpstr>Feature generation (2/2) </vt:lpstr>
      <vt:lpstr>03</vt:lpstr>
      <vt:lpstr>Data Modeling</vt:lpstr>
      <vt:lpstr>Ensemble methods</vt:lpstr>
      <vt:lpstr>XGboost </vt:lpstr>
      <vt:lpstr>XGboost</vt:lpstr>
      <vt:lpstr>Features Importance</vt:lpstr>
      <vt:lpstr>The linear Family</vt:lpstr>
      <vt:lpstr>RIDGE</vt:lpstr>
      <vt:lpstr>Prediction Cases &amp; Fatalities in ITALY  with RIDGE</vt:lpstr>
      <vt:lpstr>Decision Tree Algorithms</vt:lpstr>
      <vt:lpstr>CART </vt:lpstr>
      <vt:lpstr>Support Vector Machine</vt:lpstr>
      <vt:lpstr>SVM ( Support Vector Machine) </vt:lpstr>
      <vt:lpstr>PowerPoint Presentation</vt:lpstr>
      <vt:lpstr>Time Series </vt:lpstr>
      <vt:lpstr>ARIMA</vt:lpstr>
      <vt:lpstr>CONFIRMED CASES TUNISIA </vt:lpstr>
      <vt:lpstr>FATALITIES TUNISIA </vt:lpstr>
      <vt:lpstr>Supervised Learning  with Neural Networks</vt:lpstr>
      <vt:lpstr>Neural Network examples</vt:lpstr>
      <vt:lpstr>Deep Learning </vt:lpstr>
      <vt:lpstr>Kaggle Competition </vt:lpstr>
      <vt:lpstr>Stay Safe Stay at Home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GLOBAL FORECASTING</dc:title>
  <cp:lastModifiedBy>Marwa</cp:lastModifiedBy>
  <cp:revision>18</cp:revision>
  <dcterms:modified xsi:type="dcterms:W3CDTF">2020-05-26T22:23:44Z</dcterms:modified>
</cp:coreProperties>
</file>